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6"/>
  </p:notesMasterIdLst>
  <p:handoutMasterIdLst>
    <p:handoutMasterId r:id="rId87"/>
  </p:handoutMasterIdLst>
  <p:sldIdLst>
    <p:sldId id="529" r:id="rId2"/>
    <p:sldId id="530" r:id="rId3"/>
    <p:sldId id="488" r:id="rId4"/>
    <p:sldId id="516" r:id="rId5"/>
    <p:sldId id="489" r:id="rId6"/>
    <p:sldId id="528" r:id="rId7"/>
    <p:sldId id="321" r:id="rId8"/>
    <p:sldId id="323" r:id="rId9"/>
    <p:sldId id="326" r:id="rId10"/>
    <p:sldId id="626" r:id="rId11"/>
    <p:sldId id="325" r:id="rId12"/>
    <p:sldId id="324" r:id="rId13"/>
    <p:sldId id="327" r:id="rId14"/>
    <p:sldId id="497" r:id="rId15"/>
    <p:sldId id="524" r:id="rId16"/>
    <p:sldId id="331" r:id="rId17"/>
    <p:sldId id="490" r:id="rId18"/>
    <p:sldId id="491" r:id="rId19"/>
    <p:sldId id="328" r:id="rId20"/>
    <p:sldId id="330" r:id="rId21"/>
    <p:sldId id="332" r:id="rId22"/>
    <p:sldId id="492" r:id="rId23"/>
    <p:sldId id="493" r:id="rId24"/>
    <p:sldId id="494" r:id="rId25"/>
    <p:sldId id="496" r:id="rId26"/>
    <p:sldId id="498" r:id="rId27"/>
    <p:sldId id="499" r:id="rId28"/>
    <p:sldId id="478" r:id="rId29"/>
    <p:sldId id="500" r:id="rId30"/>
    <p:sldId id="515" r:id="rId31"/>
    <p:sldId id="481" r:id="rId32"/>
    <p:sldId id="517" r:id="rId33"/>
    <p:sldId id="482" r:id="rId34"/>
    <p:sldId id="501" r:id="rId35"/>
    <p:sldId id="483" r:id="rId36"/>
    <p:sldId id="502" r:id="rId37"/>
    <p:sldId id="503" r:id="rId38"/>
    <p:sldId id="531" r:id="rId39"/>
    <p:sldId id="518" r:id="rId40"/>
    <p:sldId id="504" r:id="rId41"/>
    <p:sldId id="505" r:id="rId42"/>
    <p:sldId id="506" r:id="rId43"/>
    <p:sldId id="519" r:id="rId44"/>
    <p:sldId id="507" r:id="rId45"/>
    <p:sldId id="520" r:id="rId46"/>
    <p:sldId id="263" r:id="rId47"/>
    <p:sldId id="628" r:id="rId48"/>
    <p:sldId id="629" r:id="rId49"/>
    <p:sldId id="546" r:id="rId50"/>
    <p:sldId id="547" r:id="rId51"/>
    <p:sldId id="522" r:id="rId52"/>
    <p:sldId id="508" r:id="rId53"/>
    <p:sldId id="298" r:id="rId54"/>
    <p:sldId id="289" r:id="rId55"/>
    <p:sldId id="293" r:id="rId56"/>
    <p:sldId id="295" r:id="rId57"/>
    <p:sldId id="297" r:id="rId58"/>
    <p:sldId id="286" r:id="rId59"/>
    <p:sldId id="287" r:id="rId60"/>
    <p:sldId id="521" r:id="rId61"/>
    <p:sldId id="509" r:id="rId62"/>
    <p:sldId id="296" r:id="rId63"/>
    <p:sldId id="309" r:id="rId64"/>
    <p:sldId id="428" r:id="rId65"/>
    <p:sldId id="525" r:id="rId66"/>
    <p:sldId id="434" r:id="rId67"/>
    <p:sldId id="430" r:id="rId68"/>
    <p:sldId id="431" r:id="rId69"/>
    <p:sldId id="432" r:id="rId70"/>
    <p:sldId id="435" r:id="rId71"/>
    <p:sldId id="441" r:id="rId72"/>
    <p:sldId id="444" r:id="rId73"/>
    <p:sldId id="445" r:id="rId74"/>
    <p:sldId id="446" r:id="rId75"/>
    <p:sldId id="440" r:id="rId76"/>
    <p:sldId id="438" r:id="rId77"/>
    <p:sldId id="439" r:id="rId78"/>
    <p:sldId id="523" r:id="rId79"/>
    <p:sldId id="510" r:id="rId80"/>
    <p:sldId id="281" r:id="rId81"/>
    <p:sldId id="513" r:id="rId82"/>
    <p:sldId id="512" r:id="rId83"/>
    <p:sldId id="532" r:id="rId84"/>
    <p:sldId id="514" r:id="rId8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66F940-049E-1D03-922F-1A3D6FD6E2D3}" name="Schwarz Michèle, WEU-LANAT-ADZ" initials="MS" userId="S::michele.schwarz@be.ch::59da7df9-031f-4f50-804a-8bb7366290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999"/>
    <a:srgbClr val="EA161F"/>
    <a:srgbClr val="FFFFFF"/>
    <a:srgbClr val="DC121C"/>
    <a:srgbClr val="E2141E"/>
    <a:srgbClr val="F69CA0"/>
    <a:srgbClr val="F37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1" autoAdjust="0"/>
  </p:normalViewPr>
  <p:slideViewPr>
    <p:cSldViewPr showGuides="1">
      <p:cViewPr varScale="1">
        <p:scale>
          <a:sx n="119" d="100"/>
          <a:sy n="119" d="100"/>
        </p:scale>
        <p:origin x="84" y="90"/>
      </p:cViewPr>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ab2a-dfs-weu.infra.be.ch\ab2a-dfs-weu\GIS\Schwand\JFN\ANF\4_User\BS\Inwork\2024\2411\beop2024.csv"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beop2024!$A$2:$A$13</cx:f>
        <cx:lvl ptCount="12">
          <cx:pt idx="0">Verbuschung</cx:pt>
          <cx:pt idx="1">Verbrachung, Unternutzung</cx:pt>
          <cx:pt idx="2">Invasive Problempflanzen</cx:pt>
          <cx:pt idx="3">Verstösse</cx:pt>
          <cx:pt idx="4">Eutrophierung</cx:pt>
          <cx:pt idx="5">Bauten oder Anlagen</cx:pt>
          <cx:pt idx="6">Aufzuwertende Wälder</cx:pt>
          <cx:pt idx="7">Erosion</cx:pt>
          <cx:pt idx="8">Düngung</cx:pt>
          <cx:pt idx="9">Trittschäden</cx:pt>
          <cx:pt idx="10">Freizeitaktiviäten</cx:pt>
          <cx:pt idx="11">Austrocknung</cx:pt>
        </cx:lvl>
      </cx:strDim>
      <cx:numDim type="val">
        <cx:f>beop2024!$B$2:$B$13</cx:f>
        <cx:lvl ptCount="12" formatCode="Standard">
          <cx:pt idx="0">371</cx:pt>
          <cx:pt idx="1">193</cx:pt>
          <cx:pt idx="2">70</cx:pt>
          <cx:pt idx="3">55</cx:pt>
          <cx:pt idx="4">46</cx:pt>
          <cx:pt idx="5">15</cx:pt>
          <cx:pt idx="6">8</cx:pt>
          <cx:pt idx="7">5</cx:pt>
          <cx:pt idx="8">5</cx:pt>
          <cx:pt idx="9">3</cx:pt>
          <cx:pt idx="10">2</cx:pt>
          <cx:pt idx="11">2</cx:pt>
        </cx:lvl>
      </cx:numDim>
    </cx:data>
  </cx:chartData>
  <cx:chart>
    <cx:plotArea>
      <cx:plotAreaRegion>
        <cx:series layoutId="funnel" uniqueId="{6A7041E1-98D2-4878-B057-2CE6BEFEC262}">
          <cx:dataLabels>
            <cx:spPr>
              <a:noFill/>
            </cx:spPr>
            <cx:txPr>
              <a:bodyPr spcFirstLastPara="1" vertOverflow="ellipsis" horzOverflow="overflow" wrap="square" lIns="0" tIns="0" rIns="0" bIns="0" anchor="ctr" anchorCtr="1"/>
              <a:lstStyle/>
              <a:p>
                <a:pPr algn="ctr" rtl="0">
                  <a:defRPr sz="1600" b="1">
                    <a:solidFill>
                      <a:schemeClr val="bg1"/>
                    </a:solidFill>
                  </a:defRPr>
                </a:pPr>
                <a:endParaRPr lang="de-DE" sz="1600" b="1" i="0" u="none" strike="noStrike" baseline="0">
                  <a:solidFill>
                    <a:schemeClr val="bg1"/>
                  </a:solidFill>
                  <a:latin typeface="Calibri" panose="020F0502020204030204"/>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600" b="1"/>
            </a:pPr>
            <a:endParaRPr lang="de-DE" sz="1600" b="1" i="0" u="none" strike="noStrike" baseline="0">
              <a:solidFill>
                <a:sysClr val="windowText" lastClr="000000">
                  <a:lumMod val="65000"/>
                  <a:lumOff val="35000"/>
                </a:sysClr>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03.02.2025</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73424" y="1246193"/>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964488"/>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964488"/>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dirty="0"/>
          </a:p>
        </p:txBody>
      </p:sp>
      <p:sp>
        <p:nvSpPr>
          <p:cNvPr id="16" name="Notizenplatzhalter 15"/>
          <p:cNvSpPr>
            <a:spLocks noGrp="1"/>
          </p:cNvSpPr>
          <p:nvPr>
            <p:ph type="body" sz="quarter" idx="3"/>
          </p:nvPr>
        </p:nvSpPr>
        <p:spPr>
          <a:xfrm>
            <a:off x="773424" y="4644008"/>
            <a:ext cx="5560412" cy="388843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03.02.2025</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emes.agripedia.ch/wp-content/uploads/2023/02/Problempflanzen_D_22_Tabelle-Leitfaden_kkr.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edlex.admin.ch/eli/cc/2013/765/de#fn-d7e1332"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edlex.admin.ch/eli/cc/2013/765/de#fn-d7e1332"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413622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Ev. Mulchen, Mehrmals schneiden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2569854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Bekämpfen ausreissen, mähen, entsorgen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396450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Link </a:t>
            </a:r>
            <a:r>
              <a:rPr lang="de-CH" dirty="0" err="1"/>
              <a:t>Agridea</a:t>
            </a:r>
            <a:r>
              <a:rPr lang="de-CH" dirty="0"/>
              <a:t>; </a:t>
            </a:r>
            <a:r>
              <a:rPr lang="de-CH" dirty="0">
                <a:hlinkClick r:id="rId3"/>
              </a:rPr>
              <a:t>Problempflanzen_D_22_Tabelle-Leitfaden_kkr.pdf</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dirty="0"/>
          </a:p>
        </p:txBody>
      </p:sp>
    </p:spTree>
    <p:extLst>
      <p:ext uri="{BB962C8B-B14F-4D97-AF65-F5344CB8AC3E}">
        <p14:creationId xmlns:p14="http://schemas.microsoft.com/office/powerpoint/2010/main" val="4154534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dirty="0"/>
          </a:p>
        </p:txBody>
      </p:sp>
    </p:spTree>
    <p:extLst>
      <p:ext uri="{BB962C8B-B14F-4D97-AF65-F5344CB8AC3E}">
        <p14:creationId xmlns:p14="http://schemas.microsoft.com/office/powerpoint/2010/main" val="16975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Qualitätsstufe I, auch einheimische Nadelbäume möglich, Vernetzung und Landschaftsqualität keine Nadelbäume anmelden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dirty="0"/>
          </a:p>
        </p:txBody>
      </p:sp>
    </p:spTree>
    <p:extLst>
      <p:ext uri="{BB962C8B-B14F-4D97-AF65-F5344CB8AC3E}">
        <p14:creationId xmlns:p14="http://schemas.microsoft.com/office/powerpoint/2010/main" val="3516201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Gemäss Anhang 4,  Strukturdaten </a:t>
            </a:r>
            <a:r>
              <a:rPr lang="de-CH" dirty="0" err="1"/>
              <a:t>anpassungen</a:t>
            </a:r>
            <a:r>
              <a:rPr lang="de-CH" dirty="0"/>
              <a:t>?</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dirty="0"/>
          </a:p>
        </p:txBody>
      </p:sp>
    </p:spTree>
    <p:extLst>
      <p:ext uri="{BB962C8B-B14F-4D97-AF65-F5344CB8AC3E}">
        <p14:creationId xmlns:p14="http://schemas.microsoft.com/office/powerpoint/2010/main" val="121892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Gemäss Anhang 4,  Strukturdaten </a:t>
            </a:r>
            <a:r>
              <a:rPr lang="de-CH" dirty="0" err="1"/>
              <a:t>anpassungen</a:t>
            </a:r>
            <a:r>
              <a:rPr lang="de-CH" dirty="0"/>
              <a:t>?</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dirty="0"/>
          </a:p>
        </p:txBody>
      </p:sp>
    </p:spTree>
    <p:extLst>
      <p:ext uri="{BB962C8B-B14F-4D97-AF65-F5344CB8AC3E}">
        <p14:creationId xmlns:p14="http://schemas.microsoft.com/office/powerpoint/2010/main" val="2145836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dirty="0"/>
          </a:p>
        </p:txBody>
      </p:sp>
    </p:spTree>
    <p:extLst>
      <p:ext uri="{BB962C8B-B14F-4D97-AF65-F5344CB8AC3E}">
        <p14:creationId xmlns:p14="http://schemas.microsoft.com/office/powerpoint/2010/main" val="219692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33</a:t>
            </a:fld>
            <a:endParaRPr lang="de-CH" dirty="0"/>
          </a:p>
        </p:txBody>
      </p:sp>
    </p:spTree>
    <p:extLst>
      <p:ext uri="{BB962C8B-B14F-4D97-AF65-F5344CB8AC3E}">
        <p14:creationId xmlns:p14="http://schemas.microsoft.com/office/powerpoint/2010/main" val="1303103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34</a:t>
            </a:fld>
            <a:endParaRPr lang="de-CH" dirty="0"/>
          </a:p>
        </p:txBody>
      </p:sp>
    </p:spTree>
    <p:extLst>
      <p:ext uri="{BB962C8B-B14F-4D97-AF65-F5344CB8AC3E}">
        <p14:creationId xmlns:p14="http://schemas.microsoft.com/office/powerpoint/2010/main" val="328893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3687046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dirty="0"/>
          </a:p>
        </p:txBody>
      </p:sp>
    </p:spTree>
    <p:extLst>
      <p:ext uri="{BB962C8B-B14F-4D97-AF65-F5344CB8AC3E}">
        <p14:creationId xmlns:p14="http://schemas.microsoft.com/office/powerpoint/2010/main" val="780405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dirty="0"/>
          </a:p>
        </p:txBody>
      </p:sp>
    </p:spTree>
    <p:extLst>
      <p:ext uri="{BB962C8B-B14F-4D97-AF65-F5344CB8AC3E}">
        <p14:creationId xmlns:p14="http://schemas.microsoft.com/office/powerpoint/2010/main" val="495683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dirty="0"/>
          </a:p>
        </p:txBody>
      </p:sp>
    </p:spTree>
    <p:extLst>
      <p:ext uri="{BB962C8B-B14F-4D97-AF65-F5344CB8AC3E}">
        <p14:creationId xmlns:p14="http://schemas.microsoft.com/office/powerpoint/2010/main" val="71928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dirty="0"/>
          </a:p>
        </p:txBody>
      </p:sp>
    </p:spTree>
    <p:extLst>
      <p:ext uri="{BB962C8B-B14F-4D97-AF65-F5344CB8AC3E}">
        <p14:creationId xmlns:p14="http://schemas.microsoft.com/office/powerpoint/2010/main" val="2129110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40</a:t>
            </a:fld>
            <a:endParaRPr lang="de-CH" dirty="0"/>
          </a:p>
        </p:txBody>
      </p:sp>
    </p:spTree>
    <p:extLst>
      <p:ext uri="{BB962C8B-B14F-4D97-AF65-F5344CB8AC3E}">
        <p14:creationId xmlns:p14="http://schemas.microsoft.com/office/powerpoint/2010/main" val="2702499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dirty="0"/>
          </a:p>
        </p:txBody>
      </p:sp>
    </p:spTree>
    <p:extLst>
      <p:ext uri="{BB962C8B-B14F-4D97-AF65-F5344CB8AC3E}">
        <p14:creationId xmlns:p14="http://schemas.microsoft.com/office/powerpoint/2010/main" val="2159247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Änderungen der AV werden durch den Geometer gemacht und müssen vom AGI bestätigt werden. </a:t>
            </a:r>
          </a:p>
          <a:p>
            <a:r>
              <a:rPr lang="de-CH" dirty="0"/>
              <a:t>Änderungen mit Wald werden vom AWN vorgegeben. </a:t>
            </a:r>
          </a:p>
          <a:p>
            <a:r>
              <a:rPr lang="de-CH" dirty="0"/>
              <a:t>Es muss keine Einsprache gegen die Verfügung gemacht werden, um Flächen zu melden </a:t>
            </a:r>
          </a:p>
          <a:p>
            <a:r>
              <a:rPr lang="de-CH" dirty="0"/>
              <a:t>Es wird auch nach links und rechts geschaut. Evtl. geht auch Fläche verloren, die zu Unrecht berechnet wurde… (z.B. Ballen auf LN..)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42</a:t>
            </a:fld>
            <a:endParaRPr lang="de-CH" dirty="0"/>
          </a:p>
        </p:txBody>
      </p:sp>
    </p:spTree>
    <p:extLst>
      <p:ext uri="{BB962C8B-B14F-4D97-AF65-F5344CB8AC3E}">
        <p14:creationId xmlns:p14="http://schemas.microsoft.com/office/powerpoint/2010/main" val="4060384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51E8E8-9318-4CAA-B0F8-7095C99B5A44}" type="slidenum">
              <a:rPr lang="de-CH" altLang="de-DE" smtClean="0"/>
              <a:pPr>
                <a:defRPr/>
              </a:pPr>
              <a:t>46</a:t>
            </a:fld>
            <a:endParaRPr lang="de-CH" altLang="de-DE"/>
          </a:p>
        </p:txBody>
      </p:sp>
    </p:spTree>
    <p:extLst>
      <p:ext uri="{BB962C8B-B14F-4D97-AF65-F5344CB8AC3E}">
        <p14:creationId xmlns:p14="http://schemas.microsoft.com/office/powerpoint/2010/main" val="3074266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51E8E8-9318-4CAA-B0F8-7095C99B5A44}" type="slidenum">
              <a:rPr lang="de-CH" altLang="de-DE" smtClean="0"/>
              <a:pPr>
                <a:defRPr/>
              </a:pPr>
              <a:t>47</a:t>
            </a:fld>
            <a:endParaRPr lang="de-CH" altLang="de-DE"/>
          </a:p>
        </p:txBody>
      </p:sp>
    </p:spTree>
    <p:extLst>
      <p:ext uri="{BB962C8B-B14F-4D97-AF65-F5344CB8AC3E}">
        <p14:creationId xmlns:p14="http://schemas.microsoft.com/office/powerpoint/2010/main" val="3603138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51E8E8-9318-4CAA-B0F8-7095C99B5A44}" type="slidenum">
              <a:rPr lang="de-CH" altLang="de-DE" smtClean="0"/>
              <a:pPr>
                <a:defRPr/>
              </a:pPr>
              <a:t>48</a:t>
            </a:fld>
            <a:endParaRPr lang="de-CH" altLang="de-DE"/>
          </a:p>
        </p:txBody>
      </p:sp>
    </p:spTree>
    <p:extLst>
      <p:ext uri="{BB962C8B-B14F-4D97-AF65-F5344CB8AC3E}">
        <p14:creationId xmlns:p14="http://schemas.microsoft.com/office/powerpoint/2010/main" val="298324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57213" y="1082675"/>
            <a:ext cx="5461000" cy="3073400"/>
          </a:xfrm>
          <a:prstGeom prst="rect">
            <a:avLst/>
          </a:prstGeom>
        </p:spPr>
      </p:sp>
      <p:sp>
        <p:nvSpPr>
          <p:cNvPr id="3" name="Notizenplatzhalter 2"/>
          <p:cNvSpPr>
            <a:spLocks noGrp="1"/>
          </p:cNvSpPr>
          <p:nvPr>
            <p:ph type="body" idx="1"/>
          </p:nvPr>
        </p:nvSpPr>
        <p:spPr>
          <a:xfrm>
            <a:off x="656224" y="4738854"/>
            <a:ext cx="5214778" cy="3397150"/>
          </a:xfrm>
          <a:prstGeom prst="rect">
            <a:avLst/>
          </a:prstGeom>
        </p:spPr>
        <p:txBody>
          <a:bodyPr/>
          <a:lstStyle/>
          <a:p>
            <a:endParaRPr lang="de-CH" dirty="0"/>
          </a:p>
        </p:txBody>
      </p:sp>
      <p:sp>
        <p:nvSpPr>
          <p:cNvPr id="4" name="Foliennummernplatzhalter 3"/>
          <p:cNvSpPr>
            <a:spLocks noGrp="1"/>
          </p:cNvSpPr>
          <p:nvPr>
            <p:ph type="sldNum" sz="quarter" idx="10"/>
          </p:nvPr>
        </p:nvSpPr>
        <p:spPr>
          <a:xfrm>
            <a:off x="4659160" y="8205847"/>
            <a:ext cx="1309146" cy="332631"/>
          </a:xfrm>
          <a:prstGeom prst="rect">
            <a:avLst/>
          </a:prstGeom>
        </p:spPr>
        <p:txBody>
          <a:bodyPr/>
          <a:lstStyle/>
          <a:p>
            <a:fld id="{3A493298-6094-4361-B311-891E531296F6}" type="slidenum">
              <a:rPr lang="de-CH" smtClean="0"/>
              <a:pPr/>
              <a:t>10</a:t>
            </a:fld>
            <a:endParaRPr lang="de-CH" dirty="0"/>
          </a:p>
        </p:txBody>
      </p:sp>
    </p:spTree>
    <p:extLst>
      <p:ext uri="{BB962C8B-B14F-4D97-AF65-F5344CB8AC3E}">
        <p14:creationId xmlns:p14="http://schemas.microsoft.com/office/powerpoint/2010/main" val="2667530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E51E8E8-9318-4CAA-B0F8-7095C99B5A44}" type="slidenum">
              <a:rPr lang="de-CH" altLang="de-DE" smtClean="0"/>
              <a:pPr>
                <a:defRPr/>
              </a:pPr>
              <a:t>49</a:t>
            </a:fld>
            <a:endParaRPr lang="de-CH" altLang="de-DE"/>
          </a:p>
        </p:txBody>
      </p:sp>
    </p:spTree>
    <p:extLst>
      <p:ext uri="{BB962C8B-B14F-4D97-AF65-F5344CB8AC3E}">
        <p14:creationId xmlns:p14="http://schemas.microsoft.com/office/powerpoint/2010/main" val="298324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CH" altLang="de-DE" dirty="0"/>
              <a:t>Wer noch aufgenommen werden will, soll sich melden!</a:t>
            </a:r>
          </a:p>
          <a:p>
            <a:pPr marL="457200" indent="-457200">
              <a:buFont typeface="Arial" panose="020B0604020202020204" pitchFamily="34" charset="0"/>
              <a:buChar char="•"/>
            </a:pPr>
            <a:r>
              <a:rPr lang="de-CH" altLang="de-DE" dirty="0"/>
              <a:t>WhatsApp Gruppe mit </a:t>
            </a:r>
            <a:r>
              <a:rPr lang="de-CH" altLang="de-DE" b="1" dirty="0"/>
              <a:t>Regionen</a:t>
            </a:r>
          </a:p>
          <a:p>
            <a:pPr marL="814388" lvl="1" indent="-457200">
              <a:buFont typeface="Arial" panose="020B0604020202020204" pitchFamily="34" charset="0"/>
              <a:buChar char="•"/>
            </a:pPr>
            <a:r>
              <a:rPr lang="de-CH" altLang="de-DE" sz="2000" dirty="0"/>
              <a:t>Seeland</a:t>
            </a:r>
          </a:p>
          <a:p>
            <a:pPr marL="814388" lvl="1" indent="-457200">
              <a:buFont typeface="Arial" panose="020B0604020202020204" pitchFamily="34" charset="0"/>
              <a:buChar char="•"/>
            </a:pPr>
            <a:r>
              <a:rPr lang="de-CH" altLang="de-DE" sz="2000" dirty="0"/>
              <a:t>Mittelland</a:t>
            </a:r>
          </a:p>
          <a:p>
            <a:pPr marL="814388" lvl="1" indent="-457200">
              <a:buFont typeface="Arial" panose="020B0604020202020204" pitchFamily="34" charset="0"/>
              <a:buChar char="•"/>
            </a:pPr>
            <a:r>
              <a:rPr lang="de-CH" altLang="de-DE" sz="2000" dirty="0"/>
              <a:t>Aaretal/Gantrisch</a:t>
            </a:r>
          </a:p>
          <a:p>
            <a:pPr marL="814388" lvl="1" indent="-457200">
              <a:buFont typeface="Arial" panose="020B0604020202020204" pitchFamily="34" charset="0"/>
              <a:buChar char="•"/>
            </a:pPr>
            <a:r>
              <a:rPr lang="de-CH" altLang="de-DE" sz="2000" dirty="0"/>
              <a:t>Oberaargau</a:t>
            </a:r>
          </a:p>
          <a:p>
            <a:pPr marL="814388" lvl="1" indent="-457200">
              <a:buFont typeface="Arial" panose="020B0604020202020204" pitchFamily="34" charset="0"/>
              <a:buChar char="•"/>
            </a:pPr>
            <a:r>
              <a:rPr lang="de-CH" altLang="de-DE" sz="2000" dirty="0"/>
              <a:t>Emmental</a:t>
            </a:r>
          </a:p>
          <a:p>
            <a:pPr marL="814388" lvl="1" indent="-457200">
              <a:buFont typeface="Arial" panose="020B0604020202020204" pitchFamily="34" charset="0"/>
              <a:buChar char="•"/>
            </a:pPr>
            <a:r>
              <a:rPr lang="de-CH" altLang="de-DE" sz="2000" dirty="0"/>
              <a:t>Thun</a:t>
            </a:r>
          </a:p>
          <a:p>
            <a:pPr marL="814388" lvl="1" indent="-457200">
              <a:buFont typeface="Arial" panose="020B0604020202020204" pitchFamily="34" charset="0"/>
              <a:buChar char="•"/>
            </a:pPr>
            <a:r>
              <a:rPr lang="de-CH" altLang="de-DE" sz="2000" dirty="0" err="1"/>
              <a:t>Niedersimmental</a:t>
            </a:r>
            <a:endParaRPr lang="de-CH" altLang="de-DE" sz="2000" dirty="0"/>
          </a:p>
          <a:p>
            <a:pPr marL="814388" lvl="1" indent="-457200">
              <a:buFont typeface="Arial" panose="020B0604020202020204" pitchFamily="34" charset="0"/>
              <a:buChar char="•"/>
            </a:pPr>
            <a:r>
              <a:rPr lang="de-CH" altLang="de-DE" sz="2000" dirty="0"/>
              <a:t>Obersimmental/Saanenland</a:t>
            </a:r>
          </a:p>
          <a:p>
            <a:pPr marL="814388" lvl="1" indent="-457200">
              <a:buFont typeface="Arial" panose="020B0604020202020204" pitchFamily="34" charset="0"/>
              <a:buChar char="•"/>
            </a:pPr>
            <a:r>
              <a:rPr lang="de-CH" altLang="de-DE" sz="2000" dirty="0"/>
              <a:t>Kandertal</a:t>
            </a:r>
          </a:p>
          <a:p>
            <a:pPr marL="814388" lvl="1" indent="-457200">
              <a:buFont typeface="Arial" panose="020B0604020202020204" pitchFamily="34" charset="0"/>
              <a:buChar char="•"/>
            </a:pPr>
            <a:r>
              <a:rPr lang="de-CH" altLang="de-DE" sz="2000" dirty="0"/>
              <a:t>Interlaken/Oberhasli</a:t>
            </a:r>
          </a:p>
          <a:p>
            <a:endParaRPr lang="de-CH" dirty="0"/>
          </a:p>
        </p:txBody>
      </p:sp>
      <p:sp>
        <p:nvSpPr>
          <p:cNvPr id="4" name="Foliennummernplatzhalter 3"/>
          <p:cNvSpPr>
            <a:spLocks noGrp="1"/>
          </p:cNvSpPr>
          <p:nvPr>
            <p:ph type="sldNum" sz="quarter" idx="5"/>
          </p:nvPr>
        </p:nvSpPr>
        <p:spPr/>
        <p:txBody>
          <a:bodyPr/>
          <a:lstStyle/>
          <a:p>
            <a:pPr>
              <a:defRPr/>
            </a:pPr>
            <a:fld id="{6E51E8E8-9318-4CAA-B0F8-7095C99B5A44}" type="slidenum">
              <a:rPr lang="de-CH" altLang="de-DE" smtClean="0"/>
              <a:pPr>
                <a:defRPr/>
              </a:pPr>
              <a:t>50</a:t>
            </a:fld>
            <a:endParaRPr lang="de-CH" altLang="de-DE"/>
          </a:p>
        </p:txBody>
      </p:sp>
    </p:spTree>
    <p:extLst>
      <p:ext uri="{BB962C8B-B14F-4D97-AF65-F5344CB8AC3E}">
        <p14:creationId xmlns:p14="http://schemas.microsoft.com/office/powerpoint/2010/main" val="3310467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53</a:t>
            </a:fld>
            <a:endParaRPr lang="de-CH" dirty="0"/>
          </a:p>
        </p:txBody>
      </p:sp>
    </p:spTree>
    <p:extLst>
      <p:ext uri="{BB962C8B-B14F-4D97-AF65-F5344CB8AC3E}">
        <p14:creationId xmlns:p14="http://schemas.microsoft.com/office/powerpoint/2010/main" val="727557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eaLnBrk="1" hangingPunct="1"/>
            <a:r>
              <a:rPr lang="de-CH" dirty="0"/>
              <a:t>Die Verantwortung liegt beim Landwirt, vorbeugende Massnahmen zu ergreifen. </a:t>
            </a:r>
          </a:p>
          <a:p>
            <a:pPr eaLnBrk="1" hangingPunct="1"/>
            <a:r>
              <a:rPr lang="de-CH" dirty="0"/>
              <a:t>Das Unterstützungsangebot der Fachstelle Boden bei der Beurteilung von Risikostellen und der Ausarbeitung von vorbeugenden Lösungsstrategien kann genutzt werden.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Eine gute Dokumentation der Massnahmen ist hilfreich im Ereignisfall, vor allem wenn Dritte geschädigt werden.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Wenn trotz allen Vorbeugemassnahmen ein Erosionsereignis (&gt;2-4 t/ha) eintritt ist dies zu melden (Meldepflicht).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Das Meldeblatt ist auf der Homepage aufgeschaltet und kann der Fachstelle via Mail zugestellt werden.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Bei bewirtschaftungsbedingten Erosionsereignissen stehen den Landwirten zwei Wege offen:</a:t>
            </a:r>
          </a:p>
          <a:p>
            <a:pPr marL="342900" marR="0" lvl="0" indent="-342900" algn="l" defTabSz="914400" rtl="0" eaLnBrk="1" fontAlgn="base" latinLnBrk="0" hangingPunct="1">
              <a:lnSpc>
                <a:spcPct val="100000"/>
              </a:lnSpc>
              <a:spcBef>
                <a:spcPct val="30000"/>
              </a:spcBef>
              <a:spcAft>
                <a:spcPct val="0"/>
              </a:spcAft>
              <a:buClrTx/>
              <a:buSzTx/>
              <a:buFontTx/>
              <a:buAutoNum type="arabicPeriod"/>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Eigenverantwortlich Massnahmen umsetzen -&gt; im Wiederholungsfall (erneutes Erosionsereignis innerhalb von 6 Jahren) kann dies zu Direktzahlungskürzungen führen.</a:t>
            </a:r>
          </a:p>
          <a:p>
            <a:pPr marL="342900" marR="0" lvl="0" indent="-342900" algn="l" defTabSz="914400" rtl="0" eaLnBrk="1" fontAlgn="base" latinLnBrk="0" hangingPunct="1">
              <a:lnSpc>
                <a:spcPct val="100000"/>
              </a:lnSpc>
              <a:spcBef>
                <a:spcPct val="30000"/>
              </a:spcBef>
              <a:spcAft>
                <a:spcPct val="0"/>
              </a:spcAft>
              <a:buClrTx/>
              <a:buSzTx/>
              <a:buFontTx/>
              <a:buAutoNum type="arabicPeriod"/>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Massnahmenplan erstellen (ev. mit Unterstützung der Fachstelle) und diesen durch die Fachstelle genehmigen lassen -&gt; im Wiederholungsfall (erneutes Erosionsereignis innerhalb von 6 Jahren) keine Direktzahlungskürzungen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CH" sz="1100" b="0" i="0" u="none" strike="noStrike" kern="1200" cap="none" spc="0" normalizeH="0" baseline="0" noProof="0" dirty="0">
                <a:ln>
                  <a:noFill/>
                </a:ln>
                <a:solidFill>
                  <a:srgbClr val="000000"/>
                </a:solidFill>
                <a:effectLst/>
                <a:uLnTx/>
                <a:uFillTx/>
                <a:latin typeface="Arial" charset="0"/>
                <a:ea typeface="+mn-ea"/>
                <a:cs typeface="+mn-cs"/>
              </a:rPr>
              <a:t>         aber Überarbeitung der Massnahmenpläne.</a:t>
            </a:r>
          </a:p>
          <a:p>
            <a:pPr marL="342900" marR="0" lvl="0" indent="-342900" algn="l" defTabSz="914400" rtl="0" eaLnBrk="1" fontAlgn="base" latinLnBrk="0" hangingPunct="1">
              <a:lnSpc>
                <a:spcPct val="100000"/>
              </a:lnSpc>
              <a:spcBef>
                <a:spcPct val="30000"/>
              </a:spcBef>
              <a:spcAft>
                <a:spcPct val="0"/>
              </a:spcAft>
              <a:buClrTx/>
              <a:buSzTx/>
              <a:buFontTx/>
              <a:buAutoNum type="arabicPeriod"/>
              <a:tabLst/>
              <a:defRPr/>
            </a:pPr>
            <a:endParaRPr kumimoji="0" lang="de-CH" sz="1100" b="0" i="0" u="none" strike="noStrike" kern="1200" cap="none" spc="0" normalizeH="0" baseline="0" noProof="0" dirty="0">
              <a:ln>
                <a:noFill/>
              </a:ln>
              <a:solidFill>
                <a:srgbClr val="000000"/>
              </a:solidFill>
              <a:effectLst/>
              <a:uLnTx/>
              <a:uFillTx/>
              <a:latin typeface="Arial" charset="0"/>
              <a:ea typeface="+mn-ea"/>
              <a:cs typeface="+mn-cs"/>
            </a:endParaRP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59</a:t>
            </a:fld>
            <a:endParaRPr lang="de-CH" dirty="0"/>
          </a:p>
        </p:txBody>
      </p:sp>
    </p:spTree>
    <p:extLst>
      <p:ext uri="{BB962C8B-B14F-4D97-AF65-F5344CB8AC3E}">
        <p14:creationId xmlns:p14="http://schemas.microsoft.com/office/powerpoint/2010/main" val="2981581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r>
              <a:rPr lang="de-CH" b="1" dirty="0"/>
              <a:t>Seit 2022:</a:t>
            </a:r>
          </a:p>
          <a:p>
            <a:r>
              <a:rPr lang="de-CH" dirty="0"/>
              <a:t>Systematische Überprüfungen des Zustands und der Qualität von Inventarflächen. Beginnend bei den «ältesten» Objekten.</a:t>
            </a:r>
          </a:p>
          <a:p>
            <a:pPr marL="457200" indent="-457200">
              <a:buFont typeface="Arial" panose="020B0604020202020204" pitchFamily="34" charset="0"/>
              <a:buChar char="•"/>
            </a:pPr>
            <a:r>
              <a:rPr lang="de-CH" dirty="0"/>
              <a:t>Erfahrene Botanikerinnen und Botaniker überprüfen etwa 200-300 Inventarobjekte pro Jahr, was bedeutet, dass eine solche Überprüfung im Durchschnitt nur alle 20 Jahre stattfindet.</a:t>
            </a:r>
          </a:p>
          <a:p>
            <a:pPr marL="457200" indent="-457200">
              <a:buFont typeface="Arial" panose="020B0604020202020204" pitchFamily="34" charset="0"/>
              <a:buChar char="•"/>
            </a:pPr>
            <a:r>
              <a:rPr lang="de-CH" dirty="0"/>
              <a:t>Anwendung modernster Methoden der Feldkartierung (Eingabe über Tablet (iPad), satellitengestützt mit GPS, digitale Speicherung und Übertragung der Daten an den Kanton)</a:t>
            </a:r>
          </a:p>
        </p:txBody>
      </p:sp>
    </p:spTree>
    <p:extLst>
      <p:ext uri="{BB962C8B-B14F-4D97-AF65-F5344CB8AC3E}">
        <p14:creationId xmlns:p14="http://schemas.microsoft.com/office/powerpoint/2010/main" val="988066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r>
              <a:rPr lang="de-CH" dirty="0"/>
              <a:t>Oft wird gefragt, warum wir die Flächen anpassen oder die Verträge erneuern. Hier sind die Rechtsgrundlagen dafür.</a:t>
            </a:r>
          </a:p>
        </p:txBody>
      </p:sp>
    </p:spTree>
    <p:extLst>
      <p:ext uri="{BB962C8B-B14F-4D97-AF65-F5344CB8AC3E}">
        <p14:creationId xmlns:p14="http://schemas.microsoft.com/office/powerpoint/2010/main" val="2790582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65</a:t>
            </a:fld>
            <a:endParaRPr lang="de-CH" dirty="0"/>
          </a:p>
        </p:txBody>
      </p:sp>
    </p:spTree>
    <p:extLst>
      <p:ext uri="{BB962C8B-B14F-4D97-AF65-F5344CB8AC3E}">
        <p14:creationId xmlns:p14="http://schemas.microsoft.com/office/powerpoint/2010/main" val="3802253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Man sieht Verbesserungen in der Genauigkeit der Detailabgrenzung und Zuwachsflächen sowie Verkleinerungen, so wie mit den Methoden von heute die Kartierung im Feld korrekt ist.</a:t>
            </a:r>
          </a:p>
        </p:txBody>
      </p:sp>
      <p:sp>
        <p:nvSpPr>
          <p:cNvPr id="4" name="Foliennummernplatzhalter 3"/>
          <p:cNvSpPr>
            <a:spLocks noGrp="1"/>
          </p:cNvSpPr>
          <p:nvPr>
            <p:ph type="sldNum" sz="quarter" idx="5"/>
          </p:nvPr>
        </p:nvSpPr>
        <p:spPr/>
        <p:txBody>
          <a:bodyPr/>
          <a:lstStyle/>
          <a:p>
            <a:fld id="{83C81C81-E364-4366-A610-2DB15FF98538}" type="slidenum">
              <a:rPr lang="de-CH" smtClean="0"/>
              <a:pPr/>
              <a:t>66</a:t>
            </a:fld>
            <a:endParaRPr lang="de-CH" dirty="0"/>
          </a:p>
        </p:txBody>
      </p:sp>
    </p:spTree>
    <p:extLst>
      <p:ext uri="{BB962C8B-B14F-4D97-AF65-F5344CB8AC3E}">
        <p14:creationId xmlns:p14="http://schemas.microsoft.com/office/powerpoint/2010/main" val="413790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Zahlen gelten für TWW + FM und sind ein Einblick, was 2024 festgestellt wurde.</a:t>
            </a:r>
          </a:p>
          <a:p>
            <a:endParaRPr lang="de-CH" dirty="0"/>
          </a:p>
          <a:p>
            <a:endParaRPr lang="de-CH" dirty="0"/>
          </a:p>
          <a:p>
            <a:r>
              <a:rPr lang="de-CH" dirty="0"/>
              <a:t>OK FM 2024: 111 Objekte überprüft. 63 </a:t>
            </a:r>
            <a:r>
              <a:rPr lang="de-CH" dirty="0" err="1"/>
              <a:t>Verbuschungsflächen</a:t>
            </a:r>
            <a:r>
              <a:rPr lang="de-CH" dirty="0"/>
              <a:t> auf 32 Objekten, 20 Verstösse (zu frühe Nutzung, Feuerstelle…), 7 Eutrophierungsflächen, 5 Bauten und Anlagen, 3 Trittschäden, 3 </a:t>
            </a:r>
            <a:r>
              <a:rPr lang="de-CH" dirty="0" err="1"/>
              <a:t>Verbrachungen</a:t>
            </a:r>
            <a:r>
              <a:rPr lang="de-CH" dirty="0"/>
              <a:t>, 2 </a:t>
            </a:r>
            <a:r>
              <a:rPr lang="de-CH" dirty="0" err="1"/>
              <a:t>Austrockungen</a:t>
            </a:r>
            <a:r>
              <a:rPr lang="de-CH" dirty="0"/>
              <a:t>, 1 Einheimische Problempflanzen, 1 Überweidung</a:t>
            </a:r>
          </a:p>
        </p:txBody>
      </p:sp>
      <p:sp>
        <p:nvSpPr>
          <p:cNvPr id="4" name="Foliennummernplatzhalter 3"/>
          <p:cNvSpPr>
            <a:spLocks noGrp="1"/>
          </p:cNvSpPr>
          <p:nvPr>
            <p:ph type="sldNum" sz="quarter" idx="5"/>
          </p:nvPr>
        </p:nvSpPr>
        <p:spPr/>
        <p:txBody>
          <a:bodyPr/>
          <a:lstStyle/>
          <a:p>
            <a:fld id="{83C81C81-E364-4366-A610-2DB15FF98538}" type="slidenum">
              <a:rPr lang="de-CH" smtClean="0"/>
              <a:pPr/>
              <a:t>67</a:t>
            </a:fld>
            <a:endParaRPr lang="de-CH" dirty="0"/>
          </a:p>
        </p:txBody>
      </p:sp>
    </p:spTree>
    <p:extLst>
      <p:ext uri="{BB962C8B-B14F-4D97-AF65-F5344CB8AC3E}">
        <p14:creationId xmlns:p14="http://schemas.microsoft.com/office/powerpoint/2010/main" val="3053214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Beratungen werden vor Ort und telefonisch/per Brief durchgeführt. Dies bei mittleren und schweren Beeinträchtigungen.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68</a:t>
            </a:fld>
            <a:endParaRPr lang="de-CH" dirty="0"/>
          </a:p>
        </p:txBody>
      </p:sp>
    </p:spTree>
    <p:extLst>
      <p:ext uri="{BB962C8B-B14F-4D97-AF65-F5344CB8AC3E}">
        <p14:creationId xmlns:p14="http://schemas.microsoft.com/office/powerpoint/2010/main" val="18973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dirty="0"/>
              <a:t>Distanz der </a:t>
            </a:r>
            <a:r>
              <a:rPr lang="de-CH" dirty="0" err="1"/>
              <a:t>Zurechnungsfäche</a:t>
            </a:r>
            <a:r>
              <a:rPr lang="de-CH" dirty="0"/>
              <a:t> zu weit bei über 30 Bewirtschaftenden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975684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095205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Auswirkungen Beitrag:</a:t>
            </a:r>
          </a:p>
          <a:p>
            <a:pPr marL="171450" indent="-171450">
              <a:buFontTx/>
              <a:buChar char="-"/>
            </a:pPr>
            <a:r>
              <a:rPr lang="de-CH" dirty="0"/>
              <a:t>Naturschutz bei Meldung Null oder keine Meldung: kein Beitrag</a:t>
            </a:r>
          </a:p>
          <a:p>
            <a:pPr marL="171450" indent="-171450">
              <a:buFontTx/>
              <a:buChar char="-"/>
            </a:pPr>
            <a:r>
              <a:rPr lang="de-CH" dirty="0"/>
              <a:t>Direktzahlungen gemäss Art. 35: Wenn mindestens 25% der BFF mit NS-vertrag, dann werden BFF1/2 und Vernetzung und Basisbeitrag Versorgungssicherheit ausbezahlt</a:t>
            </a:r>
          </a:p>
          <a:p>
            <a:pPr marL="171450" indent="-171450">
              <a:buFontTx/>
              <a:buChar char="-"/>
            </a:pP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71</a:t>
            </a:fld>
            <a:endParaRPr lang="de-CH" dirty="0"/>
          </a:p>
        </p:txBody>
      </p:sp>
    </p:spTree>
    <p:extLst>
      <p:ext uri="{BB962C8B-B14F-4D97-AF65-F5344CB8AC3E}">
        <p14:creationId xmlns:p14="http://schemas.microsoft.com/office/powerpoint/2010/main" val="862772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Auswirkungen Beitrag:</a:t>
            </a:r>
          </a:p>
          <a:p>
            <a:pPr marL="171450" indent="-171450">
              <a:buFontTx/>
              <a:buChar char="-"/>
            </a:pPr>
            <a:r>
              <a:rPr lang="de-CH" dirty="0"/>
              <a:t>Naturschutz bei Meldung Null oder keine Meldung: kein Beitrag</a:t>
            </a:r>
          </a:p>
          <a:p>
            <a:pPr marL="171450" indent="-171450">
              <a:buFontTx/>
              <a:buChar char="-"/>
            </a:pPr>
            <a:r>
              <a:rPr lang="de-CH" dirty="0"/>
              <a:t>Direktzahlungen keine Reduktion der Beiträge</a:t>
            </a:r>
          </a:p>
          <a:p>
            <a:pPr marL="0" indent="0">
              <a:buFontTx/>
              <a:buNone/>
            </a:pPr>
            <a:endParaRPr lang="de-CH" dirty="0"/>
          </a:p>
          <a:p>
            <a:pPr marL="0" indent="0">
              <a:buFontTx/>
              <a:buNone/>
            </a:pPr>
            <a:r>
              <a:rPr lang="de-CH" dirty="0"/>
              <a:t>Wenn variabler FG-Vertrag mit EXWI </a:t>
            </a:r>
            <a:r>
              <a:rPr lang="de-CH" dirty="0">
                <a:sym typeface="Wingdings" panose="05000000000000000000" pitchFamily="2" charset="2"/>
              </a:rPr>
              <a:t> wenn </a:t>
            </a:r>
            <a:r>
              <a:rPr lang="de-CH" dirty="0" err="1">
                <a:sym typeface="Wingdings" panose="05000000000000000000" pitchFamily="2" charset="2"/>
              </a:rPr>
              <a:t>mgl</a:t>
            </a:r>
            <a:r>
              <a:rPr lang="de-CH" dirty="0">
                <a:sym typeface="Wingdings" panose="05000000000000000000" pitchFamily="2" charset="2"/>
              </a:rPr>
              <a:t>. als STFL deklarieren oder in konstanten Vertrag umwandeln.</a:t>
            </a:r>
            <a:endParaRPr lang="de-CH"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72</a:t>
            </a:fld>
            <a:endParaRPr lang="de-CH" dirty="0"/>
          </a:p>
        </p:txBody>
      </p:sp>
    </p:spTree>
    <p:extLst>
      <p:ext uri="{BB962C8B-B14F-4D97-AF65-F5344CB8AC3E}">
        <p14:creationId xmlns:p14="http://schemas.microsoft.com/office/powerpoint/2010/main" val="3302270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ANF koordiniert allfällige Kürzungen mit ADZ unter Berücksichtigung Art. 35 DZV, Art. 106 DZV (höhere Gewalt) und Art. 21 LBV (Streuflächen mind. alle drei Fahre geschnitten)</a:t>
            </a:r>
          </a:p>
          <a:p>
            <a:endParaRPr lang="de-CH" dirty="0"/>
          </a:p>
          <a:p>
            <a:r>
              <a:rPr lang="de-CH" sz="1800" dirty="0">
                <a:effectLst/>
                <a:latin typeface="Arial" panose="020B0604020202020204" pitchFamily="34" charset="0"/>
                <a:ea typeface="Arial" panose="020B0604020202020204" pitchFamily="34" charset="0"/>
              </a:rPr>
              <a:t>Art. 35 DZV </a:t>
            </a:r>
            <a:r>
              <a:rPr lang="de-CH" b="0" i="0" dirty="0">
                <a:solidFill>
                  <a:srgbClr val="454545"/>
                </a:solidFill>
                <a:effectLst/>
                <a:latin typeface="Frutiger Neue"/>
              </a:rPr>
              <a:t>Abs. 5</a:t>
            </a:r>
          </a:p>
          <a:p>
            <a:r>
              <a:rPr lang="de-CH" b="0" i="0" dirty="0">
                <a:solidFill>
                  <a:srgbClr val="454545"/>
                </a:solidFill>
                <a:effectLst/>
                <a:latin typeface="Frutiger Neue"/>
              </a:rPr>
              <a:t>«Flächen, für die nach dem NHG</a:t>
            </a:r>
            <a:r>
              <a:rPr lang="de-CH" b="0" i="0" u="none" strike="noStrike" baseline="30000" dirty="0">
                <a:solidFill>
                  <a:srgbClr val="006699"/>
                </a:solidFill>
                <a:effectLst/>
                <a:latin typeface="Frutiger Neue"/>
                <a:hlinkClick r:id="rId3"/>
              </a:rPr>
              <a:t>52</a:t>
            </a:r>
            <a:r>
              <a:rPr lang="de-CH" b="0" i="0" dirty="0">
                <a:solidFill>
                  <a:srgbClr val="454545"/>
                </a:solidFill>
                <a:effectLst/>
                <a:latin typeface="Frutiger Neue"/>
              </a:rPr>
              <a:t> eine schriftliche Nutzungs- und Schutzvereinbarung mit der kantonalen Fachstelle besteht und die deswegen nicht jährlich genutzt werden, berechtigen in den Jahren ohne Nutzung nur zu Biodiversitätsbeiträgen (Art. 55), zum Landschaftsqualitätsbeitrag (Art. 63) und zum Basisbeitrag der Versorgungssicherheitsbeiträge (Art. 50).»</a:t>
            </a:r>
          </a:p>
          <a:p>
            <a:endParaRPr lang="de-CH" b="0" i="0" dirty="0">
              <a:solidFill>
                <a:srgbClr val="454545"/>
              </a:solidFill>
              <a:effectLst/>
              <a:latin typeface="Frutiger Neue"/>
            </a:endParaRPr>
          </a:p>
          <a:p>
            <a:r>
              <a:rPr lang="de-CH" b="0" i="0" dirty="0">
                <a:solidFill>
                  <a:srgbClr val="454545"/>
                </a:solidFill>
                <a:effectLst/>
                <a:latin typeface="Frutiger Neue"/>
              </a:rPr>
              <a:t>Art. 106 DZV höhere Gewalt</a:t>
            </a:r>
          </a:p>
          <a:p>
            <a:r>
              <a:rPr lang="de-CH" dirty="0"/>
              <a:t>g. ausserordentliche meteorologische Vorkommnisse wie Starkniederschläge, Dürre, Frost, Hagel </a:t>
            </a:r>
            <a:r>
              <a:rPr lang="de-CH" dirty="0" err="1"/>
              <a:t>schläge</a:t>
            </a:r>
            <a:r>
              <a:rPr lang="de-CH" dirty="0"/>
              <a:t> oder wesentliche Abweichungen von langjährigen Mittelwerten. </a:t>
            </a:r>
            <a:endParaRPr lang="de-CH" b="0" i="0" dirty="0">
              <a:solidFill>
                <a:srgbClr val="454545"/>
              </a:solidFill>
              <a:effectLst/>
              <a:latin typeface="Frutiger Neue"/>
            </a:endParaRPr>
          </a:p>
          <a:p>
            <a:endParaRPr lang="de-CH" b="0" i="0" dirty="0">
              <a:solidFill>
                <a:srgbClr val="454545"/>
              </a:solidFill>
              <a:effectLst/>
              <a:latin typeface="Frutiger Neue"/>
            </a:endParaRPr>
          </a:p>
          <a:p>
            <a:r>
              <a:rPr lang="de-CH" dirty="0"/>
              <a:t>Art. 21 LBV </a:t>
            </a:r>
            <a:r>
              <a:rPr lang="de-CH" dirty="0" err="1"/>
              <a:t>Streuefläche</a:t>
            </a:r>
            <a:r>
              <a:rPr lang="de-CH" dirty="0"/>
              <a:t> </a:t>
            </a:r>
          </a:p>
          <a:p>
            <a:r>
              <a:rPr lang="de-CH" dirty="0"/>
              <a:t>Als </a:t>
            </a:r>
            <a:r>
              <a:rPr lang="de-CH" dirty="0" err="1"/>
              <a:t>Streueflächen</a:t>
            </a:r>
            <a:r>
              <a:rPr lang="de-CH" dirty="0"/>
              <a:t> gelten extensiv genutzte Flächen an Nass- und Feuchtstandorten, die alle ein bis drei Jahre geschnitten werden und deren Ertrag nur ausnahmsweise als Futter auf dem Betrieb verwendet wird. </a:t>
            </a:r>
            <a:endParaRPr lang="de-CH" b="0" i="0" dirty="0">
              <a:solidFill>
                <a:srgbClr val="454545"/>
              </a:solidFill>
              <a:effectLst/>
              <a:latin typeface="Frutiger Neue"/>
            </a:endParaRPr>
          </a:p>
          <a:p>
            <a:endParaRPr lang="de-CH" b="0" i="0" dirty="0">
              <a:solidFill>
                <a:srgbClr val="454545"/>
              </a:solidFill>
              <a:effectLst/>
              <a:latin typeface="Frutiger Neue"/>
            </a:endParaRPr>
          </a:p>
          <a:p>
            <a:r>
              <a:rPr lang="de-CH" dirty="0">
                <a:sym typeface="Wingdings" panose="05000000000000000000" pitchFamily="2" charset="2"/>
              </a:rPr>
              <a:t> Umsetzung im GELAN: mindestens 25% der BFF muss NS-Vertrag haben.</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73</a:t>
            </a:fld>
            <a:endParaRPr lang="de-CH" dirty="0"/>
          </a:p>
        </p:txBody>
      </p:sp>
    </p:spTree>
    <p:extLst>
      <p:ext uri="{BB962C8B-B14F-4D97-AF65-F5344CB8AC3E}">
        <p14:creationId xmlns:p14="http://schemas.microsoft.com/office/powerpoint/2010/main" val="370630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ANF koordiniert allfällige Kürzungen mit ADZ unter Berücksichtigung Art. 35 DZV, Art. 106 DZV (höhere Gewalt) und Art. 21 LBV (Streuflächen mind. alle drei Fahre geschnitten)</a:t>
            </a:r>
          </a:p>
          <a:p>
            <a:endParaRPr lang="de-CH" dirty="0"/>
          </a:p>
          <a:p>
            <a:r>
              <a:rPr lang="de-CH" sz="1800" dirty="0">
                <a:effectLst/>
                <a:latin typeface="Arial" panose="020B0604020202020204" pitchFamily="34" charset="0"/>
                <a:ea typeface="Arial" panose="020B0604020202020204" pitchFamily="34" charset="0"/>
              </a:rPr>
              <a:t>Art. 35 DZV </a:t>
            </a:r>
            <a:r>
              <a:rPr lang="de-CH" b="0" i="0" dirty="0">
                <a:solidFill>
                  <a:srgbClr val="454545"/>
                </a:solidFill>
                <a:effectLst/>
                <a:latin typeface="Frutiger Neue"/>
              </a:rPr>
              <a:t>Abs. 5</a:t>
            </a:r>
          </a:p>
          <a:p>
            <a:r>
              <a:rPr lang="de-CH" b="0" i="0" dirty="0">
                <a:solidFill>
                  <a:srgbClr val="454545"/>
                </a:solidFill>
                <a:effectLst/>
                <a:latin typeface="Frutiger Neue"/>
              </a:rPr>
              <a:t>«Flächen, für die nach dem NHG</a:t>
            </a:r>
            <a:r>
              <a:rPr lang="de-CH" b="0" i="0" u="none" strike="noStrike" baseline="30000" dirty="0">
                <a:solidFill>
                  <a:srgbClr val="006699"/>
                </a:solidFill>
                <a:effectLst/>
                <a:latin typeface="Frutiger Neue"/>
                <a:hlinkClick r:id="rId3"/>
              </a:rPr>
              <a:t>52</a:t>
            </a:r>
            <a:r>
              <a:rPr lang="de-CH" b="0" i="0" dirty="0">
                <a:solidFill>
                  <a:srgbClr val="454545"/>
                </a:solidFill>
                <a:effectLst/>
                <a:latin typeface="Frutiger Neue"/>
              </a:rPr>
              <a:t> eine schriftliche Nutzungs- und Schutzvereinbarung mit der kantonalen Fachstelle besteht und die deswegen nicht jährlich genutzt werden, berechtigen in den Jahren ohne Nutzung nur zu Biodiversitätsbeiträgen (Art. 55), zum Landschaftsqualitätsbeitrag (Art. 63) und zum Basisbeitrag der Versorgungssicherheitsbeiträge (Art. 50).»</a:t>
            </a:r>
          </a:p>
          <a:p>
            <a:endParaRPr lang="de-CH" b="0" i="0" dirty="0">
              <a:solidFill>
                <a:srgbClr val="454545"/>
              </a:solidFill>
              <a:effectLst/>
              <a:latin typeface="Frutiger Neue"/>
            </a:endParaRPr>
          </a:p>
          <a:p>
            <a:r>
              <a:rPr lang="de-CH" b="0" i="0" dirty="0">
                <a:solidFill>
                  <a:srgbClr val="454545"/>
                </a:solidFill>
                <a:effectLst/>
                <a:latin typeface="Frutiger Neue"/>
              </a:rPr>
              <a:t>Art. 106 DZV höhere Gewalt</a:t>
            </a:r>
          </a:p>
          <a:p>
            <a:r>
              <a:rPr lang="de-CH" dirty="0"/>
              <a:t>g. ausserordentliche meteorologische Vorkommnisse wie Starkniederschläge, Dürre, Frost, Hagel </a:t>
            </a:r>
            <a:r>
              <a:rPr lang="de-CH" dirty="0" err="1"/>
              <a:t>schläge</a:t>
            </a:r>
            <a:r>
              <a:rPr lang="de-CH" dirty="0"/>
              <a:t> oder wesentliche Abweichungen von langjährigen Mittelwerten. </a:t>
            </a:r>
            <a:endParaRPr lang="de-CH" b="0" i="0" dirty="0">
              <a:solidFill>
                <a:srgbClr val="454545"/>
              </a:solidFill>
              <a:effectLst/>
              <a:latin typeface="Frutiger Neue"/>
            </a:endParaRPr>
          </a:p>
          <a:p>
            <a:endParaRPr lang="de-CH" b="0" i="0" dirty="0">
              <a:solidFill>
                <a:srgbClr val="454545"/>
              </a:solidFill>
              <a:effectLst/>
              <a:latin typeface="Frutiger Neue"/>
            </a:endParaRPr>
          </a:p>
          <a:p>
            <a:r>
              <a:rPr lang="de-CH" dirty="0"/>
              <a:t>Art. 21 LBV </a:t>
            </a:r>
            <a:r>
              <a:rPr lang="de-CH" dirty="0" err="1"/>
              <a:t>Streuefläche</a:t>
            </a:r>
            <a:r>
              <a:rPr lang="de-CH" dirty="0"/>
              <a:t> </a:t>
            </a:r>
          </a:p>
          <a:p>
            <a:r>
              <a:rPr lang="de-CH" dirty="0"/>
              <a:t>Als </a:t>
            </a:r>
            <a:r>
              <a:rPr lang="de-CH" dirty="0" err="1"/>
              <a:t>Streueflächen</a:t>
            </a:r>
            <a:r>
              <a:rPr lang="de-CH" dirty="0"/>
              <a:t> gelten extensiv genutzte Flächen an Nass- und Feuchtstandorten, die alle ein bis drei Jahre geschnitten werden und deren Ertrag nur ausnahmsweise als Futter auf dem Betrieb verwendet wird. </a:t>
            </a:r>
            <a:endParaRPr lang="de-CH" b="0" i="0" dirty="0">
              <a:solidFill>
                <a:srgbClr val="454545"/>
              </a:solidFill>
              <a:effectLst/>
              <a:latin typeface="Frutiger Neue"/>
            </a:endParaRPr>
          </a:p>
          <a:p>
            <a:endParaRPr lang="de-CH" b="0" i="0" dirty="0">
              <a:solidFill>
                <a:srgbClr val="454545"/>
              </a:solidFill>
              <a:effectLst/>
              <a:latin typeface="Frutiger Neue"/>
            </a:endParaRPr>
          </a:p>
          <a:p>
            <a:r>
              <a:rPr lang="de-CH">
                <a:sym typeface="Wingdings" panose="05000000000000000000" pitchFamily="2" charset="2"/>
              </a:rPr>
              <a:t> Umsetzung im GELAN: mindestens 25% der BFF muss NS-Vertrag haben.</a:t>
            </a:r>
            <a:endParaRPr lang="de-CH"/>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74</a:t>
            </a:fld>
            <a:endParaRPr lang="de-CH" dirty="0"/>
          </a:p>
        </p:txBody>
      </p:sp>
    </p:spTree>
    <p:extLst>
      <p:ext uri="{BB962C8B-B14F-4D97-AF65-F5344CB8AC3E}">
        <p14:creationId xmlns:p14="http://schemas.microsoft.com/office/powerpoint/2010/main" val="3056685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606979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026686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1393825"/>
            <a:ext cx="6224588" cy="350202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24973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Dichteberechnung 5m um äussersten Stamm, QI </a:t>
            </a:r>
            <a:r>
              <a:rPr lang="de-CH" dirty="0" err="1"/>
              <a:t>Baumzahl</a:t>
            </a:r>
            <a:r>
              <a:rPr lang="de-CH" dirty="0"/>
              <a:t> ev. reduzieren, QII keine Beiträge für QII, </a:t>
            </a:r>
            <a:r>
              <a:rPr lang="de-CH"/>
              <a:t>V analog QI</a:t>
            </a:r>
            <a:endParaRPr lang="de-CH" dirty="0"/>
          </a:p>
        </p:txBody>
      </p:sp>
      <p:sp>
        <p:nvSpPr>
          <p:cNvPr id="4" name="Fußzeilenplatzhalter 3"/>
          <p:cNvSpPr>
            <a:spLocks noGrp="1"/>
          </p:cNvSpPr>
          <p:nvPr>
            <p:ph type="ftr" sz="quarter" idx="10"/>
          </p:nvPr>
        </p:nvSpPr>
        <p:spPr/>
        <p:txBody>
          <a:bodyPr/>
          <a:lstStyle/>
          <a:p>
            <a:pPr>
              <a:defRPr/>
            </a:pPr>
            <a:endParaRPr lang="de-CH"/>
          </a:p>
        </p:txBody>
      </p:sp>
      <p:sp>
        <p:nvSpPr>
          <p:cNvPr id="5" name="Foliennummernplatzhalter 4"/>
          <p:cNvSpPr>
            <a:spLocks noGrp="1"/>
          </p:cNvSpPr>
          <p:nvPr>
            <p:ph type="sldNum" sz="quarter" idx="11"/>
          </p:nvPr>
        </p:nvSpPr>
        <p:spPr/>
        <p:txBody>
          <a:bodyPr/>
          <a:lstStyle/>
          <a:p>
            <a:pPr>
              <a:defRPr/>
            </a:pPr>
            <a:fld id="{A1A33ADA-5B6D-47FE-8DAD-EF8CB0832FC3}" type="slidenum">
              <a:rPr lang="de-CH" smtClean="0"/>
              <a:pPr>
                <a:defRPr/>
              </a:pPr>
              <a:t>18</a:t>
            </a:fld>
            <a:endParaRPr lang="de-CH" dirty="0"/>
          </a:p>
        </p:txBody>
      </p:sp>
      <p:sp>
        <p:nvSpPr>
          <p:cNvPr id="6" name="Datumsplatzhalter 5"/>
          <p:cNvSpPr>
            <a:spLocks noGrp="1"/>
          </p:cNvSpPr>
          <p:nvPr>
            <p:ph type="dt" idx="12"/>
          </p:nvPr>
        </p:nvSpPr>
        <p:spPr/>
        <p:txBody>
          <a:bodyPr/>
          <a:lstStyle/>
          <a:p>
            <a:pPr>
              <a:defRPr/>
            </a:pPr>
            <a:endParaRPr lang="de-CH" dirty="0"/>
          </a:p>
        </p:txBody>
      </p:sp>
      <p:sp>
        <p:nvSpPr>
          <p:cNvPr id="7" name="Kopfzeilenplatzhalter 6"/>
          <p:cNvSpPr>
            <a:spLocks noGrp="1"/>
          </p:cNvSpPr>
          <p:nvPr>
            <p:ph type="hdr" sz="quarter" idx="13"/>
          </p:nvPr>
        </p:nvSpPr>
        <p:spPr/>
        <p:txBody>
          <a:bodyPr/>
          <a:lstStyle/>
          <a:p>
            <a:pPr>
              <a:defRPr/>
            </a:pPr>
            <a:endParaRPr lang="de-CH" dirty="0"/>
          </a:p>
        </p:txBody>
      </p:sp>
    </p:spTree>
    <p:extLst>
      <p:ext uri="{BB962C8B-B14F-4D97-AF65-F5344CB8AC3E}">
        <p14:creationId xmlns:p14="http://schemas.microsoft.com/office/powerpoint/2010/main" val="362540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dirty="0"/>
              <a:t>Zweimalige Nutzung bezieht sich auf die Schnittnutzung, bei angrenzenden Weiden ist Weidenutzung nach Ziff. 1.1.1 möglich. Kein Flexibler Schnittzeitpunkt auf Krautsaum</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221272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dirty="0"/>
              <a:t>Ev. Mulchen, Mehrmals schneiden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198082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Ev. Mulchen, Mehrmals schneiden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3709120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Ev. Mulchen, Mehrmals schneiden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dirty="0"/>
          </a:p>
        </p:txBody>
      </p:sp>
    </p:spTree>
    <p:extLst>
      <p:ext uri="{BB962C8B-B14F-4D97-AF65-F5344CB8AC3E}">
        <p14:creationId xmlns:p14="http://schemas.microsoft.com/office/powerpoint/2010/main" val="373163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p>
            <a:fld id="{D8188CD8-7FF1-4ED3-8276-926FEB01991B}" type="datetime4">
              <a:rPr lang="de-CH" smtClean="0"/>
              <a:t>3. Februar 2025</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1" name="Textplatzhalter 4">
            <a:extLst>
              <a:ext uri="{FF2B5EF4-FFF2-40B4-BE49-F238E27FC236}">
                <a16:creationId xmlns:a16="http://schemas.microsoft.com/office/drawing/2014/main" id="{F6BA63E4-E10F-4E0A-91F5-2A2F84225353}"/>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Tree>
    <p:extLst>
      <p:ext uri="{BB962C8B-B14F-4D97-AF65-F5344CB8AC3E}">
        <p14:creationId xmlns:p14="http://schemas.microsoft.com/office/powerpoint/2010/main" val="1338539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sz="half" idx="1" hasCustomPrompt="1"/>
          </p:nvPr>
        </p:nvSpPr>
        <p:spPr>
          <a:xfrm>
            <a:off x="838200" y="1852612"/>
            <a:ext cx="5329808" cy="467280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Inhaltsplatzhalter 3"/>
          <p:cNvSpPr>
            <a:spLocks noGrp="1"/>
          </p:cNvSpPr>
          <p:nvPr>
            <p:ph sz="half" idx="2" hasCustomPrompt="1"/>
          </p:nvPr>
        </p:nvSpPr>
        <p:spPr>
          <a:xfrm>
            <a:off x="6493098" y="1852612"/>
            <a:ext cx="5329015" cy="4672799"/>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8DD1B167-7135-43F3-AEAE-A730821D191A}" type="datetime4">
              <a:rPr lang="de-CH" smtClean="0"/>
              <a:t>3. Februar 2025</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318625855"/>
      </p:ext>
    </p:extLst>
  </p:cSld>
  <p:clrMapOvr>
    <a:masterClrMapping/>
  </p:clrMapOvr>
  <p:extLst>
    <p:ext uri="{DCECCB84-F9BA-43D5-87BE-67443E8EF086}">
      <p15:sldGuideLst xmlns:p15="http://schemas.microsoft.com/office/powerpoint/2012/main">
        <p15:guide id="1" pos="39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Inhalt und Bild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8" name="Datumsplatzhalter 7"/>
          <p:cNvSpPr>
            <a:spLocks noGrp="1"/>
          </p:cNvSpPr>
          <p:nvPr>
            <p:ph type="dt" sz="half" idx="10"/>
          </p:nvPr>
        </p:nvSpPr>
        <p:spPr/>
        <p:txBody>
          <a:bodyPr/>
          <a:lstStyle/>
          <a:p>
            <a:fld id="{A4596CBD-DD5D-4F61-A35A-2BDD2301218D}" type="datetime4">
              <a:rPr lang="de-CH" smtClean="0"/>
              <a:t>3. Februar 2025</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2" name="Bildplatzhalter 4">
            <a:extLst>
              <a:ext uri="{FF2B5EF4-FFF2-40B4-BE49-F238E27FC236}">
                <a16:creationId xmlns:a16="http://schemas.microsoft.com/office/drawing/2014/main" id="{BDCA4218-6304-434F-B7B6-74DF28EC09A3}"/>
              </a:ext>
            </a:extLst>
          </p:cNvPr>
          <p:cNvSpPr>
            <a:spLocks noGrp="1"/>
          </p:cNvSpPr>
          <p:nvPr>
            <p:ph type="pic" sz="quarter" idx="13"/>
          </p:nvPr>
        </p:nvSpPr>
        <p:spPr>
          <a:xfrm>
            <a:off x="6492304" y="1916832"/>
            <a:ext cx="5329808" cy="450703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1" name="Inhaltsplatzhalter 2">
            <a:extLst>
              <a:ext uri="{FF2B5EF4-FFF2-40B4-BE49-F238E27FC236}">
                <a16:creationId xmlns:a16="http://schemas.microsoft.com/office/drawing/2014/main" id="{FC1C5F14-3075-4FD1-945B-02DE33860C0E}"/>
              </a:ext>
            </a:extLst>
          </p:cNvPr>
          <p:cNvSpPr>
            <a:spLocks noGrp="1"/>
          </p:cNvSpPr>
          <p:nvPr>
            <p:ph sz="half" idx="1" hasCustomPrompt="1"/>
          </p:nvPr>
        </p:nvSpPr>
        <p:spPr>
          <a:xfrm>
            <a:off x="838200" y="1852612"/>
            <a:ext cx="5329808" cy="467280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Tree>
    <p:extLst>
      <p:ext uri="{BB962C8B-B14F-4D97-AF65-F5344CB8AC3E}">
        <p14:creationId xmlns:p14="http://schemas.microsoft.com/office/powerpoint/2010/main" val="143935081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Inhalt und Bild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8" name="Datumsplatzhalter 7"/>
          <p:cNvSpPr>
            <a:spLocks noGrp="1"/>
          </p:cNvSpPr>
          <p:nvPr>
            <p:ph type="dt" sz="half" idx="10"/>
          </p:nvPr>
        </p:nvSpPr>
        <p:spPr/>
        <p:txBody>
          <a:bodyPr/>
          <a:lstStyle/>
          <a:p>
            <a:fld id="{1DF9B2EE-0AB2-4AEE-914F-EB9E33FEECB6}" type="datetime4">
              <a:rPr lang="de-CH" smtClean="0"/>
              <a:t>3. Februar 2025</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4" name="Bildplatzhalter 4">
            <a:extLst>
              <a:ext uri="{FF2B5EF4-FFF2-40B4-BE49-F238E27FC236}">
                <a16:creationId xmlns:a16="http://schemas.microsoft.com/office/drawing/2014/main" id="{B7494CC6-D926-49A7-9F3F-4C583660BC8C}"/>
              </a:ext>
            </a:extLst>
          </p:cNvPr>
          <p:cNvSpPr>
            <a:spLocks noGrp="1"/>
          </p:cNvSpPr>
          <p:nvPr>
            <p:ph type="pic" sz="quarter" idx="15"/>
          </p:nvPr>
        </p:nvSpPr>
        <p:spPr>
          <a:xfrm>
            <a:off x="839788" y="1916831"/>
            <a:ext cx="5329808" cy="450703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1" name="Inhaltsplatzhalter 3">
            <a:extLst>
              <a:ext uri="{FF2B5EF4-FFF2-40B4-BE49-F238E27FC236}">
                <a16:creationId xmlns:a16="http://schemas.microsoft.com/office/drawing/2014/main" id="{FFF4BFA1-D66B-4323-A031-D7779026D276}"/>
              </a:ext>
            </a:extLst>
          </p:cNvPr>
          <p:cNvSpPr>
            <a:spLocks noGrp="1"/>
          </p:cNvSpPr>
          <p:nvPr>
            <p:ph sz="half" idx="2" hasCustomPrompt="1"/>
          </p:nvPr>
        </p:nvSpPr>
        <p:spPr>
          <a:xfrm>
            <a:off x="6493098" y="1852612"/>
            <a:ext cx="5329015" cy="4672799"/>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Tree>
    <p:extLst>
      <p:ext uri="{BB962C8B-B14F-4D97-AF65-F5344CB8AC3E}">
        <p14:creationId xmlns:p14="http://schemas.microsoft.com/office/powerpoint/2010/main" val="30020392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7" name="Datumsplatzhalter 6"/>
          <p:cNvSpPr>
            <a:spLocks noGrp="1"/>
          </p:cNvSpPr>
          <p:nvPr>
            <p:ph type="dt" sz="half" idx="10"/>
          </p:nvPr>
        </p:nvSpPr>
        <p:spPr/>
        <p:txBody>
          <a:bodyPr/>
          <a:lstStyle/>
          <a:p>
            <a:fld id="{EAA4AD0E-3E40-4A4C-8A31-E1A9AB0C5623}" type="datetime4">
              <a:rPr lang="de-CH" smtClean="0"/>
              <a:t>3. Februar 2025</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0" name="Bildplatzhalter 4">
            <a:extLst>
              <a:ext uri="{FF2B5EF4-FFF2-40B4-BE49-F238E27FC236}">
                <a16:creationId xmlns:a16="http://schemas.microsoft.com/office/drawing/2014/main" id="{A79F27DF-F3EE-4D6E-866F-A71D2FB41AF5}"/>
              </a:ext>
            </a:extLst>
          </p:cNvPr>
          <p:cNvSpPr>
            <a:spLocks noGrp="1"/>
          </p:cNvSpPr>
          <p:nvPr>
            <p:ph type="pic" sz="quarter" idx="15"/>
          </p:nvPr>
        </p:nvSpPr>
        <p:spPr>
          <a:xfrm>
            <a:off x="839787" y="1916831"/>
            <a:ext cx="10982325" cy="450703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6" name="Datumsplatzhalter 5"/>
          <p:cNvSpPr>
            <a:spLocks noGrp="1"/>
          </p:cNvSpPr>
          <p:nvPr>
            <p:ph type="dt" sz="half" idx="10"/>
          </p:nvPr>
        </p:nvSpPr>
        <p:spPr/>
        <p:txBody>
          <a:bodyPr/>
          <a:lstStyle/>
          <a:p>
            <a:fld id="{3084B0DB-8B37-4DE6-B20E-758F84ADAD1D}" type="datetime4">
              <a:rPr lang="de-CH" smtClean="0"/>
              <a:t>3. Februar 2025</a:t>
            </a:fld>
            <a:endParaRPr lang="de-CH" dirty="0"/>
          </a:p>
        </p:txBody>
      </p:sp>
      <p:sp>
        <p:nvSpPr>
          <p:cNvPr id="7" name="Fußzeilenplatzhalter 6"/>
          <p:cNvSpPr>
            <a:spLocks noGrp="1"/>
          </p:cNvSpPr>
          <p:nvPr>
            <p:ph type="ftr" sz="quarter" idx="11"/>
          </p:nvPr>
        </p:nvSpPr>
        <p:spPr/>
        <p:txBody>
          <a:bodyPr/>
          <a:lstStyle/>
          <a:p>
            <a:r>
              <a:rPr lang="de-CH"/>
              <a:t>Klassifizierung: intern / vertraulich / geheim</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6A74091E-89C7-4DA0-88E9-E17602D8A5F2}" type="datetime4">
              <a:rPr lang="de-CH" smtClean="0"/>
              <a:t>3. Februar 2025</a:t>
            </a:fld>
            <a:endParaRPr lang="de-CH" dirty="0"/>
          </a:p>
        </p:txBody>
      </p:sp>
      <p:sp>
        <p:nvSpPr>
          <p:cNvPr id="6" name="Fußzeilenplatzhalter 5"/>
          <p:cNvSpPr>
            <a:spLocks noGrp="1"/>
          </p:cNvSpPr>
          <p:nvPr>
            <p:ph type="ftr" sz="quarter" idx="11"/>
          </p:nvPr>
        </p:nvSpPr>
        <p:spPr/>
        <p:txBody>
          <a:bodyPr/>
          <a:lstStyle/>
          <a:p>
            <a:r>
              <a:rPr lang="de-CH"/>
              <a:t>Klassifizierung: intern / vertraulich / geheim</a:t>
            </a:r>
            <a:endParaRPr lang="de-CH" dirty="0"/>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005446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Datumsplatzhalter 3"/>
          <p:cNvSpPr txBox="1">
            <a:spLocks/>
          </p:cNvSpPr>
          <p:nvPr userDrawn="1"/>
        </p:nvSpPr>
        <p:spPr bwMode="auto">
          <a:xfrm>
            <a:off x="839788" y="5613400"/>
            <a:ext cx="2087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lnSpc>
                <a:spcPct val="105000"/>
              </a:lnSpc>
              <a:buFont typeface="Arial" panose="020B0604020202020204" pitchFamily="34" charset="0"/>
              <a:defRPr sz="2600">
                <a:solidFill>
                  <a:schemeClr val="tx1"/>
                </a:solidFill>
                <a:latin typeface="Arial" panose="020B0604020202020204" pitchFamily="34" charset="0"/>
              </a:defRPr>
            </a:lvl1pPr>
            <a:lvl2pPr marL="357188" indent="-357188">
              <a:lnSpc>
                <a:spcPct val="105000"/>
              </a:lnSpc>
              <a:buClr>
                <a:srgbClr val="349F48"/>
              </a:buClr>
              <a:buSzPct val="90000"/>
              <a:buFont typeface="Wingdings" panose="05000000000000000000" pitchFamily="2" charset="2"/>
              <a:buChar char="§"/>
              <a:defRPr sz="2600">
                <a:solidFill>
                  <a:schemeClr val="tx1"/>
                </a:solidFill>
                <a:latin typeface="Arial" panose="020B0604020202020204" pitchFamily="34" charset="0"/>
              </a:defRPr>
            </a:lvl2pPr>
            <a:lvl3pPr marL="715963" indent="-358775">
              <a:lnSpc>
                <a:spcPct val="105000"/>
              </a:lnSpc>
              <a:buClr>
                <a:srgbClr val="349F48"/>
              </a:buClr>
              <a:buSzPct val="90000"/>
              <a:buFont typeface="Wingdings" panose="05000000000000000000" pitchFamily="2" charset="2"/>
              <a:buChar char="§"/>
              <a:defRPr sz="2600">
                <a:solidFill>
                  <a:schemeClr val="tx1"/>
                </a:solidFill>
                <a:latin typeface="Arial" panose="020B0604020202020204" pitchFamily="34" charset="0"/>
              </a:defRPr>
            </a:lvl3pPr>
            <a:lvl4pPr marL="1079500" indent="-363538">
              <a:lnSpc>
                <a:spcPct val="105000"/>
              </a:lnSpc>
              <a:buClr>
                <a:srgbClr val="349F48"/>
              </a:buClr>
              <a:buSzPct val="90000"/>
              <a:buFont typeface="Wingdings" panose="05000000000000000000" pitchFamily="2" charset="2"/>
              <a:buChar char="§"/>
              <a:defRPr sz="2600">
                <a:solidFill>
                  <a:schemeClr val="tx1"/>
                </a:solidFill>
                <a:latin typeface="Arial" panose="020B0604020202020204" pitchFamily="34" charset="0"/>
              </a:defRPr>
            </a:lvl4pPr>
            <a:lvl5pPr marL="1436688" indent="-357188">
              <a:lnSpc>
                <a:spcPct val="105000"/>
              </a:lnSpc>
              <a:buClr>
                <a:srgbClr val="349F48"/>
              </a:buClr>
              <a:buSzPct val="90000"/>
              <a:buFont typeface="Wingdings" panose="05000000000000000000" pitchFamily="2" charset="2"/>
              <a:buChar char="§"/>
              <a:defRPr sz="2600">
                <a:solidFill>
                  <a:schemeClr val="tx1"/>
                </a:solidFill>
                <a:latin typeface="Arial" panose="020B0604020202020204" pitchFamily="34" charset="0"/>
              </a:defRPr>
            </a:lvl5pPr>
            <a:lvl6pPr marL="1893888" indent="-357188" eaLnBrk="0" fontAlgn="base" hangingPunct="0">
              <a:lnSpc>
                <a:spcPct val="105000"/>
              </a:lnSpc>
              <a:spcBef>
                <a:spcPct val="0"/>
              </a:spcBef>
              <a:spcAft>
                <a:spcPct val="0"/>
              </a:spcAft>
              <a:buClr>
                <a:srgbClr val="349F48"/>
              </a:buClr>
              <a:buSzPct val="90000"/>
              <a:buFont typeface="Wingdings" panose="05000000000000000000" pitchFamily="2" charset="2"/>
              <a:buChar char="§"/>
              <a:defRPr sz="2600">
                <a:solidFill>
                  <a:schemeClr val="tx1"/>
                </a:solidFill>
                <a:latin typeface="Arial" panose="020B0604020202020204" pitchFamily="34" charset="0"/>
              </a:defRPr>
            </a:lvl6pPr>
            <a:lvl7pPr marL="2351088" indent="-357188" eaLnBrk="0" fontAlgn="base" hangingPunct="0">
              <a:lnSpc>
                <a:spcPct val="105000"/>
              </a:lnSpc>
              <a:spcBef>
                <a:spcPct val="0"/>
              </a:spcBef>
              <a:spcAft>
                <a:spcPct val="0"/>
              </a:spcAft>
              <a:buClr>
                <a:srgbClr val="349F48"/>
              </a:buClr>
              <a:buSzPct val="90000"/>
              <a:buFont typeface="Wingdings" panose="05000000000000000000" pitchFamily="2" charset="2"/>
              <a:buChar char="§"/>
              <a:defRPr sz="2600">
                <a:solidFill>
                  <a:schemeClr val="tx1"/>
                </a:solidFill>
                <a:latin typeface="Arial" panose="020B0604020202020204" pitchFamily="34" charset="0"/>
              </a:defRPr>
            </a:lvl7pPr>
            <a:lvl8pPr marL="2808288" indent="-357188" eaLnBrk="0" fontAlgn="base" hangingPunct="0">
              <a:lnSpc>
                <a:spcPct val="105000"/>
              </a:lnSpc>
              <a:spcBef>
                <a:spcPct val="0"/>
              </a:spcBef>
              <a:spcAft>
                <a:spcPct val="0"/>
              </a:spcAft>
              <a:buClr>
                <a:srgbClr val="349F48"/>
              </a:buClr>
              <a:buSzPct val="90000"/>
              <a:buFont typeface="Wingdings" panose="05000000000000000000" pitchFamily="2" charset="2"/>
              <a:buChar char="§"/>
              <a:defRPr sz="2600">
                <a:solidFill>
                  <a:schemeClr val="tx1"/>
                </a:solidFill>
                <a:latin typeface="Arial" panose="020B0604020202020204" pitchFamily="34" charset="0"/>
              </a:defRPr>
            </a:lvl8pPr>
            <a:lvl9pPr marL="3265488" indent="-357188" eaLnBrk="0" fontAlgn="base" hangingPunct="0">
              <a:lnSpc>
                <a:spcPct val="105000"/>
              </a:lnSpc>
              <a:spcBef>
                <a:spcPct val="0"/>
              </a:spcBef>
              <a:spcAft>
                <a:spcPct val="0"/>
              </a:spcAft>
              <a:buClr>
                <a:srgbClr val="349F48"/>
              </a:buClr>
              <a:buSzPct val="90000"/>
              <a:buFont typeface="Wingdings" panose="05000000000000000000" pitchFamily="2" charset="2"/>
              <a:buChar char="§"/>
              <a:defRPr sz="2600">
                <a:solidFill>
                  <a:schemeClr val="tx1"/>
                </a:solidFill>
                <a:latin typeface="Arial" panose="020B0604020202020204" pitchFamily="34" charset="0"/>
              </a:defRPr>
            </a:lvl9pPr>
          </a:lstStyle>
          <a:p>
            <a:pPr eaLnBrk="1" hangingPunct="1">
              <a:lnSpc>
                <a:spcPct val="100000"/>
              </a:lnSpc>
              <a:buFontTx/>
              <a:buNone/>
              <a:defRPr/>
            </a:pPr>
            <a:fld id="{502E911A-66CC-4A50-BCE8-3A337C892283}" type="datetime4">
              <a:rPr lang="de-CH" altLang="de-DE" sz="1300" smtClean="0"/>
              <a:pPr eaLnBrk="1" hangingPunct="1">
                <a:lnSpc>
                  <a:spcPct val="100000"/>
                </a:lnSpc>
                <a:buFontTx/>
                <a:buNone/>
                <a:defRPr/>
              </a:pPr>
              <a:t>3. Februar 2025</a:t>
            </a:fld>
            <a:endParaRPr lang="de-CH" altLang="de-DE" sz="1300" dirty="0"/>
          </a:p>
        </p:txBody>
      </p:sp>
      <p:sp>
        <p:nvSpPr>
          <p:cNvPr id="2" name="Titel 1"/>
          <p:cNvSpPr>
            <a:spLocks noGrp="1"/>
          </p:cNvSpPr>
          <p:nvPr>
            <p:ph type="ctrTitle"/>
          </p:nvPr>
        </p:nvSpPr>
        <p:spPr>
          <a:xfrm>
            <a:off x="839788" y="2132856"/>
            <a:ext cx="8496300" cy="1558082"/>
          </a:xfrm>
        </p:spPr>
        <p:txBody>
          <a:bodyPr anchor="b"/>
          <a:lstStyle>
            <a:lvl1pPr algn="l">
              <a:lnSpc>
                <a:spcPct val="105000"/>
              </a:lnSpc>
              <a:defRPr sz="5100"/>
            </a:lvl1pPr>
          </a:lstStyle>
          <a:p>
            <a:r>
              <a:rPr lang="de-DE"/>
              <a:t>Titelmasterformat durch Klicken bearbeiten</a:t>
            </a:r>
            <a:endParaRPr lang="de-CH" dirty="0"/>
          </a:p>
        </p:txBody>
      </p:sp>
      <p:sp>
        <p:nvSpPr>
          <p:cNvPr id="3" name="Untertitel 2"/>
          <p:cNvSpPr>
            <a:spLocks noGrp="1"/>
          </p:cNvSpPr>
          <p:nvPr>
            <p:ph type="subTitle" idx="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5" name="Textplatzhalter 4"/>
          <p:cNvSpPr>
            <a:spLocks noGrp="1"/>
          </p:cNvSpPr>
          <p:nvPr>
            <p:ph type="body" sz="quarter" idx="13"/>
          </p:nvPr>
        </p:nvSpPr>
        <p:spPr>
          <a:xfrm>
            <a:off x="839788" y="1881188"/>
            <a:ext cx="5256212" cy="252412"/>
          </a:xfrm>
        </p:spPr>
        <p:txBody>
          <a:bodyPr lIns="18000"/>
          <a:lstStyle>
            <a:lvl1pPr>
              <a:defRPr sz="1300" b="1" spc="-20" baseline="0">
                <a:solidFill>
                  <a:srgbClr val="349F48"/>
                </a:solidFill>
                <a:latin typeface="Arial" panose="020B0604020202020204" pitchFamily="34" charset="0"/>
                <a:cs typeface="Arial" panose="020B0604020202020204" pitchFamily="34" charset="0"/>
              </a:defRPr>
            </a:lvl1pPr>
          </a:lstStyle>
          <a:p>
            <a:pPr lvl="0"/>
            <a:r>
              <a:rPr lang="de-DE"/>
              <a:t>Formatvorlagen des Textmasters bearbeiten</a:t>
            </a:r>
          </a:p>
        </p:txBody>
      </p:sp>
      <p:sp>
        <p:nvSpPr>
          <p:cNvPr id="13" name="Textplatzhalter 12"/>
          <p:cNvSpPr>
            <a:spLocks noGrp="1"/>
          </p:cNvSpPr>
          <p:nvPr>
            <p:ph type="body" sz="quarter" idx="17"/>
          </p:nvPr>
        </p:nvSpPr>
        <p:spPr>
          <a:xfrm>
            <a:off x="2927648" y="296863"/>
            <a:ext cx="5508625" cy="143991"/>
          </a:xfrm>
        </p:spPr>
        <p:txBody>
          <a:bodyPr/>
          <a:lstStyle>
            <a:lvl1pPr>
              <a:defRPr sz="820"/>
            </a:lvl1pPr>
          </a:lstStyle>
          <a:p>
            <a:pPr lvl="0"/>
            <a:r>
              <a:rPr lang="de-DE"/>
              <a:t>Formatvorlagen des Textmasters bearbeiten</a:t>
            </a:r>
          </a:p>
        </p:txBody>
      </p:sp>
      <p:sp>
        <p:nvSpPr>
          <p:cNvPr id="14" name="Textplatzhalter 7"/>
          <p:cNvSpPr>
            <a:spLocks noGrp="1"/>
          </p:cNvSpPr>
          <p:nvPr>
            <p:ph type="body" sz="quarter" idx="4294967295"/>
          </p:nvPr>
        </p:nvSpPr>
        <p:spPr>
          <a:xfrm>
            <a:off x="839788" y="5008563"/>
            <a:ext cx="5256212" cy="430212"/>
          </a:xfrm>
        </p:spPr>
        <p:txBody>
          <a:bodyPr/>
          <a:lstStyle>
            <a:lvl1pPr>
              <a:defRPr sz="1300"/>
            </a:lvl1pPr>
          </a:lstStyle>
          <a:p>
            <a:pPr lvl="0"/>
            <a:r>
              <a:rPr lang="de-DE" altLang="de-DE"/>
              <a:t>Formatvorlagen des Textmasters bearbeiten</a:t>
            </a:r>
          </a:p>
          <a:p>
            <a:pPr lvl="1"/>
            <a:r>
              <a:rPr lang="de-DE" altLang="de-DE"/>
              <a:t>Zweite Ebene</a:t>
            </a:r>
          </a:p>
        </p:txBody>
      </p:sp>
      <p:sp>
        <p:nvSpPr>
          <p:cNvPr id="8" name="Foliennummernplatzhalter 5"/>
          <p:cNvSpPr>
            <a:spLocks noGrp="1"/>
          </p:cNvSpPr>
          <p:nvPr>
            <p:ph type="sldNum" sz="quarter" idx="18"/>
          </p:nvPr>
        </p:nvSpPr>
        <p:spPr/>
        <p:txBody>
          <a:bodyPr/>
          <a:lstStyle>
            <a:lvl1pPr>
              <a:defRPr/>
            </a:lvl1pPr>
          </a:lstStyle>
          <a:p>
            <a:pPr>
              <a:defRPr/>
            </a:pPr>
            <a:fld id="{A474BCD7-6600-4BEA-932F-A28BE692C29F}" type="slidenum">
              <a:rPr lang="de-CH" altLang="de-DE"/>
              <a:pPr>
                <a:defRPr/>
              </a:pPr>
              <a:t>‹Nr.›</a:t>
            </a:fld>
            <a:endParaRPr lang="de-CH" altLang="de-DE"/>
          </a:p>
        </p:txBody>
      </p:sp>
    </p:spTree>
    <p:extLst>
      <p:ext uri="{BB962C8B-B14F-4D97-AF65-F5344CB8AC3E}">
        <p14:creationId xmlns:p14="http://schemas.microsoft.com/office/powerpoint/2010/main" val="411877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hell) ">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60DBF63A-340F-460B-96E6-FC454B3EB6E5}"/>
              </a:ext>
            </a:extLst>
          </p:cNvPr>
          <p:cNvSpPr>
            <a:spLocks noGrp="1"/>
          </p:cNvSpPr>
          <p:nvPr>
            <p:ph type="pic" sz="quarter" idx="17" hasCustomPrompt="1"/>
          </p:nvPr>
        </p:nvSpPr>
        <p:spPr>
          <a:xfrm>
            <a:off x="0" y="0"/>
            <a:ext cx="12192000" cy="6858000"/>
          </a:xfrm>
          <a:pattFill prst="lgCheck">
            <a:fgClr>
              <a:schemeClr val="bg1">
                <a:lumMod val="85000"/>
              </a:schemeClr>
            </a:fgClr>
            <a:bgClr>
              <a:schemeClr val="bg1"/>
            </a:bgClr>
          </a:pattFill>
        </p:spPr>
        <p:txBody>
          <a:bodyPr lIns="9432000" tIns="720000" rIns="360000" anchor="ctr"/>
          <a:lstStyle>
            <a:lvl1pPr algn="l">
              <a:defRPr sz="1200">
                <a:solidFill>
                  <a:schemeClr val="accent1">
                    <a:lumMod val="60000"/>
                    <a:lumOff val="40000"/>
                  </a:schemeClr>
                </a:solidFill>
              </a:defRPr>
            </a:lvl1pPr>
          </a:lstStyle>
          <a:p>
            <a:r>
              <a:rPr lang="de-CH" dirty="0"/>
              <a:t>Hintergrundbild durch «Drag &amp; Drop» in den Bildplatzhalter ziehen.</a:t>
            </a:r>
          </a:p>
        </p:txBody>
      </p:sp>
      <p:sp>
        <p:nvSpPr>
          <p:cNvPr id="8" name="Textplatzhalter 7">
            <a:extLst>
              <a:ext uri="{FF2B5EF4-FFF2-40B4-BE49-F238E27FC236}">
                <a16:creationId xmlns:a16="http://schemas.microsoft.com/office/drawing/2014/main" id="{6A410D26-1556-455F-8E0C-7721F22645DD}"/>
              </a:ext>
            </a:extLst>
          </p:cNvPr>
          <p:cNvSpPr>
            <a:spLocks noGrp="1"/>
          </p:cNvSpPr>
          <p:nvPr>
            <p:ph type="body" sz="quarter" idx="18" hasCustomPrompt="1"/>
          </p:nvPr>
        </p:nvSpPr>
        <p:spPr>
          <a:xfrm>
            <a:off x="-240704" y="0"/>
            <a:ext cx="168696" cy="6858000"/>
          </a:xfrm>
          <a:solidFill>
            <a:srgbClr val="FFFFFF">
              <a:alpha val="69804"/>
            </a:srgbClr>
          </a:solidFill>
        </p:spPr>
        <p:txBody>
          <a:bodyPr vert="vert270" lIns="18000" rIns="18000" anchor="t"/>
          <a:lstStyle>
            <a:lvl1pPr algn="r">
              <a:defRPr sz="820">
                <a:solidFill>
                  <a:schemeClr val="bg2"/>
                </a:solidFill>
              </a:defRPr>
            </a:lvl1pPr>
          </a:lstStyle>
          <a:p>
            <a:pPr lvl="0"/>
            <a:r>
              <a:rPr lang="de-DE" dirty="0"/>
              <a:t>Helle transparente Fläche – kann über das Hintergrundbild gezogen werden.</a:t>
            </a:r>
            <a:endParaRPr lang="de-CH" dirty="0"/>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tx1"/>
                </a:solidFill>
              </a:defRPr>
            </a:lvl1pPr>
          </a:lstStyle>
          <a:p>
            <a:fld id="{5FE384C9-A36A-4C51-A757-4015A728520B}" type="datetime4">
              <a:rPr lang="de-CH" smtClean="0"/>
              <a:t>3. Februar 2025</a:t>
            </a:fld>
            <a:endParaRPr lang="de-CH" dirty="0"/>
          </a:p>
        </p:txBody>
      </p:sp>
      <p:sp>
        <p:nvSpPr>
          <p:cNvPr id="9" name="Fußzeilenplatzhalter 8"/>
          <p:cNvSpPr>
            <a:spLocks noGrp="1"/>
          </p:cNvSpPr>
          <p:nvPr>
            <p:ph type="ftr" sz="quarter" idx="11"/>
          </p:nvPr>
        </p:nvSpPr>
        <p:spPr/>
        <p:txBody>
          <a:bodyPr/>
          <a:lstStyle>
            <a:lvl1pPr>
              <a:defRPr>
                <a:solidFill>
                  <a:schemeClr val="tx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tx1"/>
                </a:solidFill>
              </a:defRPr>
            </a:lvl1p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3" name="Textplatzhalter 4">
            <a:extLst>
              <a:ext uri="{FF2B5EF4-FFF2-40B4-BE49-F238E27FC236}">
                <a16:creationId xmlns:a16="http://schemas.microsoft.com/office/drawing/2014/main" id="{85EFC2AA-536C-4AE6-B953-354A6935FCE4}"/>
              </a:ext>
            </a:extLst>
          </p:cNvPr>
          <p:cNvSpPr>
            <a:spLocks noGrp="1"/>
          </p:cNvSpPr>
          <p:nvPr>
            <p:ph type="body" sz="quarter" idx="16" hasCustomPrompt="1"/>
          </p:nvPr>
        </p:nvSpPr>
        <p:spPr>
          <a:xfrm>
            <a:off x="291600" y="180000"/>
            <a:ext cx="1483200" cy="694800"/>
          </a:xfrm>
          <a:blipFill>
            <a:blip r:embed="rId2"/>
            <a:stretch>
              <a:fillRect/>
            </a:stretch>
          </a:blipFill>
        </p:spPr>
        <p:txBody>
          <a:bodyPr/>
          <a:lstStyle>
            <a:lvl1pPr>
              <a:defRPr sz="500" b="0" spc="0" baseline="0">
                <a:solidFill>
                  <a:schemeClr val="tx1"/>
                </a:solidFill>
                <a:latin typeface="Arial" panose="020B0604020202020204" pitchFamily="34" charset="0"/>
                <a:cs typeface="Arial" panose="020B0604020202020204" pitchFamily="34" charset="0"/>
              </a:defRPr>
            </a:lvl1pPr>
          </a:lstStyle>
          <a:p>
            <a:pPr lvl="0"/>
            <a:r>
              <a:rPr lang="de-DE" dirty="0"/>
              <a:t>   </a:t>
            </a:r>
            <a:endParaRPr lang="de-CH" dirty="0"/>
          </a:p>
        </p:txBody>
      </p:sp>
      <p:sp>
        <p:nvSpPr>
          <p:cNvPr id="15" name="Textplatzhalter 4">
            <a:extLst>
              <a:ext uri="{FF2B5EF4-FFF2-40B4-BE49-F238E27FC236}">
                <a16:creationId xmlns:a16="http://schemas.microsoft.com/office/drawing/2014/main" id="{5635797A-88C8-4B59-88E9-2DAF61D2598E}"/>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Tree>
    <p:extLst>
      <p:ext uri="{BB962C8B-B14F-4D97-AF65-F5344CB8AC3E}">
        <p14:creationId xmlns:p14="http://schemas.microsoft.com/office/powerpoint/2010/main" val="100963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Bild (dunke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6A2DDBDC-F105-48B2-B9F8-38121A7EA8C9}"/>
              </a:ext>
            </a:extLst>
          </p:cNvPr>
          <p:cNvSpPr>
            <a:spLocks noGrp="1"/>
          </p:cNvSpPr>
          <p:nvPr>
            <p:ph type="pic" sz="quarter" idx="17" hasCustomPrompt="1"/>
          </p:nvPr>
        </p:nvSpPr>
        <p:spPr>
          <a:xfrm>
            <a:off x="0" y="0"/>
            <a:ext cx="12192000" cy="6858000"/>
          </a:xfrm>
          <a:pattFill prst="lgCheck">
            <a:fgClr>
              <a:schemeClr val="bg1">
                <a:lumMod val="85000"/>
              </a:schemeClr>
            </a:fgClr>
            <a:bgClr>
              <a:schemeClr val="bg1"/>
            </a:bgClr>
          </a:pattFill>
        </p:spPr>
        <p:txBody>
          <a:bodyPr lIns="9432000" tIns="720000" rIns="360000" anchor="ctr"/>
          <a:lstStyle>
            <a:lvl1pPr algn="l">
              <a:defRPr sz="1200">
                <a:solidFill>
                  <a:schemeClr val="accent1">
                    <a:lumMod val="60000"/>
                    <a:lumOff val="40000"/>
                  </a:schemeClr>
                </a:solidFill>
              </a:defRPr>
            </a:lvl1pPr>
          </a:lstStyle>
          <a:p>
            <a:r>
              <a:rPr lang="de-CH" dirty="0"/>
              <a:t>Hintergrundbild durch «Drag &amp; Drop» in den Bildplatzhalter ziehen.</a:t>
            </a:r>
          </a:p>
        </p:txBody>
      </p:sp>
      <p:sp>
        <p:nvSpPr>
          <p:cNvPr id="11" name="Textplatzhalter 7">
            <a:extLst>
              <a:ext uri="{FF2B5EF4-FFF2-40B4-BE49-F238E27FC236}">
                <a16:creationId xmlns:a16="http://schemas.microsoft.com/office/drawing/2014/main" id="{97E9A6A2-BECC-4EE3-BDC3-5BB494708F28}"/>
              </a:ext>
            </a:extLst>
          </p:cNvPr>
          <p:cNvSpPr>
            <a:spLocks noGrp="1"/>
          </p:cNvSpPr>
          <p:nvPr>
            <p:ph type="body" sz="quarter" idx="18" hasCustomPrompt="1"/>
          </p:nvPr>
        </p:nvSpPr>
        <p:spPr>
          <a:xfrm>
            <a:off x="-240704" y="0"/>
            <a:ext cx="168696" cy="6858000"/>
          </a:xfrm>
          <a:solidFill>
            <a:schemeClr val="accent1">
              <a:alpha val="69804"/>
            </a:schemeClr>
          </a:solidFill>
        </p:spPr>
        <p:txBody>
          <a:bodyPr vert="vert270" lIns="18000" rIns="18000" anchor="t"/>
          <a:lstStyle>
            <a:lvl1pPr algn="r">
              <a:defRPr sz="820">
                <a:solidFill>
                  <a:schemeClr val="bg2"/>
                </a:solidFill>
              </a:defRPr>
            </a:lvl1pPr>
          </a:lstStyle>
          <a:p>
            <a:pPr lvl="0"/>
            <a:r>
              <a:rPr lang="de-DE" dirty="0"/>
              <a:t>Dunkle transparente Fläche – kann über das Hintergrundbild gezogen werden.</a:t>
            </a:r>
            <a:endParaRPr lang="de-CH" dirty="0"/>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bg1"/>
                </a:solidFill>
              </a:defRPr>
            </a:lvl1pPr>
          </a:lstStyle>
          <a:p>
            <a:fld id="{0919DDA5-21C2-4B1D-B299-BF7B0E6DE0FE}" type="datetime4">
              <a:rPr lang="de-CH" smtClean="0"/>
              <a:t>3. Februar 2025</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chemeClr val="bg1"/>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3" name="Textplatzhalter 4">
            <a:extLst>
              <a:ext uri="{FF2B5EF4-FFF2-40B4-BE49-F238E27FC236}">
                <a16:creationId xmlns:a16="http://schemas.microsoft.com/office/drawing/2014/main" id="{85EFC2AA-536C-4AE6-B953-354A6935FCE4}"/>
              </a:ext>
            </a:extLst>
          </p:cNvPr>
          <p:cNvSpPr>
            <a:spLocks noGrp="1"/>
          </p:cNvSpPr>
          <p:nvPr>
            <p:ph type="body" sz="quarter" idx="16" hasCustomPrompt="1"/>
          </p:nvPr>
        </p:nvSpPr>
        <p:spPr>
          <a:xfrm>
            <a:off x="291600" y="180000"/>
            <a:ext cx="1483200" cy="694800"/>
          </a:xfrm>
          <a:blipFill>
            <a:blip r:embed="rId2"/>
            <a:stretch>
              <a:fillRect/>
            </a:stretch>
          </a:blipFill>
        </p:spPr>
        <p:txBody>
          <a:bodyPr/>
          <a:lstStyle>
            <a:lvl1pPr>
              <a:defRPr sz="500" b="0" spc="0" baseline="0">
                <a:solidFill>
                  <a:schemeClr val="tx1"/>
                </a:solidFill>
                <a:latin typeface="Arial" panose="020B0604020202020204" pitchFamily="34" charset="0"/>
                <a:cs typeface="Arial" panose="020B0604020202020204" pitchFamily="34" charset="0"/>
              </a:defRPr>
            </a:lvl1pPr>
          </a:lstStyle>
          <a:p>
            <a:pPr lvl="0"/>
            <a:r>
              <a:rPr lang="de-DE" dirty="0"/>
              <a:t>   </a:t>
            </a:r>
            <a:endParaRPr lang="de-CH" dirty="0"/>
          </a:p>
        </p:txBody>
      </p:sp>
      <p:sp>
        <p:nvSpPr>
          <p:cNvPr id="14" name="Textplatzhalter 4">
            <a:extLst>
              <a:ext uri="{FF2B5EF4-FFF2-40B4-BE49-F238E27FC236}">
                <a16:creationId xmlns:a16="http://schemas.microsoft.com/office/drawing/2014/main" id="{98F91D8E-4836-4A00-B7AC-63D16F153E2E}"/>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bg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solidFill>
                  <a:schemeClr val="bg1"/>
                </a:solidFill>
              </a:defRPr>
            </a:lvl1pPr>
          </a:lstStyle>
          <a:p>
            <a:r>
              <a:rPr lang="de-CH" dirty="0"/>
              <a:t>Titel (maximal zwei Zeilen)</a:t>
            </a:r>
          </a:p>
        </p:txBody>
      </p:sp>
    </p:spTree>
    <p:extLst>
      <p:ext uri="{BB962C8B-B14F-4D97-AF65-F5344CB8AC3E}">
        <p14:creationId xmlns:p14="http://schemas.microsoft.com/office/powerpoint/2010/main" val="389188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titel Schwarz">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bg1"/>
                </a:solidFill>
              </a:defRPr>
            </a:lvl1pPr>
          </a:lstStyle>
          <a:p>
            <a:fld id="{D57004AA-1953-4520-AF13-C3721611799D}" type="datetime4">
              <a:rPr lang="de-CH" smtClean="0"/>
              <a:t>3. Februar 2025</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pic>
        <p:nvPicPr>
          <p:cNvPr id="8" name="Grafik 7">
            <a:extLst>
              <a:ext uri="{FF2B5EF4-FFF2-40B4-BE49-F238E27FC236}">
                <a16:creationId xmlns:a16="http://schemas.microsoft.com/office/drawing/2014/main" id="{704820DD-3205-4E29-AE71-A382F3B95B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3151" y="181525"/>
            <a:ext cx="1484308" cy="695266"/>
          </a:xfrm>
          <a:prstGeom prst="rect">
            <a:avLst/>
          </a:prstGeom>
        </p:spPr>
      </p:pic>
    </p:spTree>
    <p:extLst>
      <p:ext uri="{BB962C8B-B14F-4D97-AF65-F5344CB8AC3E}">
        <p14:creationId xmlns:p14="http://schemas.microsoft.com/office/powerpoint/2010/main" val="2686246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titel Blaugr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lvl1pPr>
              <a:defRPr>
                <a:solidFill>
                  <a:schemeClr val="bg1"/>
                </a:solidFill>
              </a:defRPr>
            </a:lvl1pPr>
          </a:lstStyle>
          <a:p>
            <a:fld id="{2B1184E5-31D6-4FE5-BFC7-A07FAEBFE075}" type="datetime4">
              <a:rPr lang="de-CH" smtClean="0"/>
              <a:t>3. Februar 2025</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pic>
        <p:nvPicPr>
          <p:cNvPr id="8" name="Grafik 7">
            <a:extLst>
              <a:ext uri="{FF2B5EF4-FFF2-40B4-BE49-F238E27FC236}">
                <a16:creationId xmlns:a16="http://schemas.microsoft.com/office/drawing/2014/main" id="{704820DD-3205-4E29-AE71-A382F3B95B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3151" y="181525"/>
            <a:ext cx="1484308" cy="695266"/>
          </a:xfrm>
          <a:prstGeom prst="rect">
            <a:avLst/>
          </a:prstGeom>
        </p:spPr>
      </p:pic>
    </p:spTree>
    <p:extLst>
      <p:ext uri="{BB962C8B-B14F-4D97-AF65-F5344CB8AC3E}">
        <p14:creationId xmlns:p14="http://schemas.microsoft.com/office/powerpoint/2010/main" val="233349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itel Rot">
    <p:bg>
      <p:bgPr>
        <a:solidFill>
          <a:srgbClr val="EA161F"/>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F69C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lvl1pPr>
              <a:defRPr>
                <a:solidFill>
                  <a:schemeClr val="bg1"/>
                </a:solidFill>
              </a:defRPr>
            </a:lvl1pPr>
          </a:lstStyle>
          <a:p>
            <a:fld id="{E370FF11-BE2C-4D33-A71B-8DA63E8A163E}" type="datetime4">
              <a:rPr lang="de-CH" smtClean="0"/>
              <a:t>3. Februar 2025</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pic>
        <p:nvPicPr>
          <p:cNvPr id="8" name="Grafik 7">
            <a:extLst>
              <a:ext uri="{FF2B5EF4-FFF2-40B4-BE49-F238E27FC236}">
                <a16:creationId xmlns:a16="http://schemas.microsoft.com/office/drawing/2014/main" id="{704820DD-3205-4E29-AE71-A382F3B95B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3151" y="181525"/>
            <a:ext cx="1484308" cy="695266"/>
          </a:xfrm>
          <a:prstGeom prst="rect">
            <a:avLst/>
          </a:prstGeom>
        </p:spPr>
      </p:pic>
    </p:spTree>
    <p:extLst>
      <p:ext uri="{BB962C8B-B14F-4D97-AF65-F5344CB8AC3E}">
        <p14:creationId xmlns:p14="http://schemas.microsoft.com/office/powerpoint/2010/main" val="253169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titel Weis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p>
            <a:fld id="{8F6544CA-0A33-40A7-B8DB-1E3475BC8352}" type="datetime4">
              <a:rPr lang="de-CH" smtClean="0"/>
              <a:t>3. Februar 2025</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03009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071564"/>
            <a:ext cx="10983913" cy="541354"/>
          </a:xfrm>
        </p:spPr>
        <p:txBody>
          <a:bodyPr/>
          <a:lstStyle/>
          <a:p>
            <a:r>
              <a:rPr lang="de-DE"/>
              <a:t>Mastertitelformat bearbeiten</a:t>
            </a:r>
            <a:endParaRPr lang="de-CH" dirty="0"/>
          </a:p>
        </p:txBody>
      </p:sp>
      <p:sp>
        <p:nvSpPr>
          <p:cNvPr id="3" name="Inhaltsplatzhalter 2"/>
          <p:cNvSpPr>
            <a:spLocks noGrp="1"/>
          </p:cNvSpPr>
          <p:nvPr>
            <p:ph idx="1" hasCustomPrompt="1"/>
          </p:nvPr>
        </p:nvSpPr>
        <p:spPr>
          <a:xfrm>
            <a:off x="838200" y="2420888"/>
            <a:ext cx="10983913" cy="4104456"/>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1DFB08CE-F601-4561-962B-752A580B012A}" type="datetime4">
              <a:rPr lang="de-CH" smtClean="0"/>
              <a:t>3. Februar 2025</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1FE9C7B8-7467-451B-8352-4E9C0C569F88}"/>
              </a:ext>
            </a:extLst>
          </p:cNvPr>
          <p:cNvSpPr>
            <a:spLocks noGrp="1"/>
          </p:cNvSpPr>
          <p:nvPr>
            <p:ph type="body" sz="quarter" idx="13" hasCustomPrompt="1"/>
          </p:nvPr>
        </p:nvSpPr>
        <p:spPr>
          <a:xfrm>
            <a:off x="838200" y="1630018"/>
            <a:ext cx="10983913" cy="556592"/>
          </a:xfrm>
        </p:spPr>
        <p:txBody>
          <a:bodyPr/>
          <a:lstStyle>
            <a:lvl1pPr>
              <a:defRPr sz="3400">
                <a:solidFill>
                  <a:srgbClr val="999999"/>
                </a:solidFill>
              </a:defRPr>
            </a:lvl1pPr>
          </a:lstStyle>
          <a:p>
            <a:pPr lvl="0"/>
            <a:r>
              <a:rPr lang="de-DE" dirty="0"/>
              <a:t>Untertitel hinzufügen</a:t>
            </a:r>
          </a:p>
        </p:txBody>
      </p:sp>
    </p:spTree>
    <p:extLst>
      <p:ext uri="{BB962C8B-B14F-4D97-AF65-F5344CB8AC3E}">
        <p14:creationId xmlns:p14="http://schemas.microsoft.com/office/powerpoint/2010/main" val="187446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1071564"/>
            <a:ext cx="10983913" cy="619126"/>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838200" y="1852613"/>
            <a:ext cx="10983913" cy="4672731"/>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9336360" y="434133"/>
            <a:ext cx="2088232" cy="108000"/>
          </a:xfrm>
          <a:prstGeom prst="rect">
            <a:avLst/>
          </a:prstGeom>
        </p:spPr>
        <p:txBody>
          <a:bodyPr vert="horz" lIns="0" tIns="0" rIns="0" bIns="0" rtlCol="0" anchor="t" anchorCtr="0"/>
          <a:lstStyle>
            <a:lvl1pPr algn="l">
              <a:defRPr sz="820" baseline="0">
                <a:solidFill>
                  <a:schemeClr val="tx1"/>
                </a:solidFill>
              </a:defRPr>
            </a:lvl1pPr>
          </a:lstStyle>
          <a:p>
            <a:fld id="{25BFEB73-7DB0-4E1C-AD41-222EA41EE038}" type="datetime4">
              <a:rPr lang="de-CH" smtClean="0"/>
              <a:t>3. Februar 2025</a:t>
            </a:fld>
            <a:endParaRPr lang="de-CH" dirty="0"/>
          </a:p>
        </p:txBody>
      </p:sp>
      <p:sp>
        <p:nvSpPr>
          <p:cNvPr id="5" name="Fußzeilenplatzhalter 4"/>
          <p:cNvSpPr>
            <a:spLocks noGrp="1"/>
          </p:cNvSpPr>
          <p:nvPr>
            <p:ph type="ftr" sz="quarter" idx="3"/>
          </p:nvPr>
        </p:nvSpPr>
        <p:spPr>
          <a:xfrm>
            <a:off x="9336360" y="297071"/>
            <a:ext cx="2088232" cy="124409"/>
          </a:xfrm>
          <a:prstGeom prst="rect">
            <a:avLst/>
          </a:prstGeom>
        </p:spPr>
        <p:txBody>
          <a:bodyPr vert="horz" lIns="0" tIns="0" rIns="0" bIns="0" rtlCol="0" anchor="b" anchorCtr="0"/>
          <a:lstStyle>
            <a:lvl1pPr algn="l">
              <a:defRPr sz="820" baseline="0">
                <a:solidFill>
                  <a:schemeClr val="tx1"/>
                </a:solidFill>
              </a:defRPr>
            </a:lvl1pPr>
          </a:lstStyle>
          <a:p>
            <a:r>
              <a:rPr lang="de-CH"/>
              <a:t>Klassifizierung: intern / vertraulich / geheim</a:t>
            </a:r>
            <a:endParaRPr lang="de-CH" dirty="0"/>
          </a:p>
        </p:txBody>
      </p:sp>
      <p:sp>
        <p:nvSpPr>
          <p:cNvPr id="6" name="Foliennummernplatzhalter 5"/>
          <p:cNvSpPr>
            <a:spLocks noGrp="1"/>
          </p:cNvSpPr>
          <p:nvPr>
            <p:ph type="sldNum" sz="quarter" idx="4"/>
          </p:nvPr>
        </p:nvSpPr>
        <p:spPr>
          <a:xfrm>
            <a:off x="11496600" y="297072"/>
            <a:ext cx="321625" cy="108000"/>
          </a:xfrm>
          <a:prstGeom prst="rect">
            <a:avLst/>
          </a:prstGeom>
        </p:spPr>
        <p:txBody>
          <a:bodyPr vert="horz" lIns="0" tIns="0" rIns="0" bIns="0" rtlCol="0" anchor="t" anchorCtr="0"/>
          <a:lstStyle>
            <a:lvl1pPr algn="r">
              <a:defRPr sz="820" baseline="0">
                <a:solidFill>
                  <a:schemeClr val="tx1"/>
                </a:solidFill>
              </a:defRPr>
            </a:lvl1pPr>
          </a:lstStyle>
          <a:p>
            <a:fld id="{442AD375-037F-43D0-B059-5172DA06796A}" type="slidenum">
              <a:rPr lang="de-CH" smtClean="0"/>
              <a:pPr/>
              <a:t>‹Nr.›</a:t>
            </a:fld>
            <a:endParaRPr lang="de-CH" dirty="0"/>
          </a:p>
        </p:txBody>
      </p:sp>
      <p:pic>
        <p:nvPicPr>
          <p:cNvPr id="13" name="Grafik 12">
            <a:extLst>
              <a:ext uri="{FF2B5EF4-FFF2-40B4-BE49-F238E27FC236}">
                <a16:creationId xmlns:a16="http://schemas.microsoft.com/office/drawing/2014/main" id="{BFEC6ACA-7650-4DEA-B34E-89DC63F8CE6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3151" y="181525"/>
            <a:ext cx="1484308" cy="695266"/>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8" r:id="rId3"/>
    <p:sldLayoutId id="2147483669" r:id="rId4"/>
    <p:sldLayoutId id="2147483671" r:id="rId5"/>
    <p:sldLayoutId id="2147483672" r:id="rId6"/>
    <p:sldLayoutId id="2147483668" r:id="rId7"/>
    <p:sldLayoutId id="2147483659" r:id="rId8"/>
    <p:sldLayoutId id="2147483673" r:id="rId9"/>
    <p:sldLayoutId id="2147483661" r:id="rId10"/>
    <p:sldLayoutId id="2147483674" r:id="rId11"/>
    <p:sldLayoutId id="2147483675" r:id="rId12"/>
    <p:sldLayoutId id="2147483665" r:id="rId13"/>
    <p:sldLayoutId id="2147483663" r:id="rId14"/>
    <p:sldLayoutId id="2147483664" r:id="rId15"/>
    <p:sldLayoutId id="2147483676" r:id="rId16"/>
  </p:sldLayoutIdLst>
  <p:hf hdr="0"/>
  <p:txStyles>
    <p:title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p:titleStyle>
    <p:bodyStyle>
      <a:lvl1pPr marL="0" indent="0" algn="l" defTabSz="449263" rtl="0" eaLnBrk="1" latinLnBrk="0" hangingPunct="1">
        <a:lnSpc>
          <a:spcPct val="105000"/>
        </a:lnSpc>
        <a:spcBef>
          <a:spcPts val="0"/>
        </a:spcBef>
        <a:buFont typeface="Arial" panose="020B0604020202020204" pitchFamily="34" charset="0"/>
        <a:buNone/>
        <a:defRPr sz="2600" kern="1200">
          <a:solidFill>
            <a:schemeClr val="tx1"/>
          </a:solidFill>
          <a:latin typeface="+mn-lt"/>
          <a:ea typeface="+mn-ea"/>
          <a:cs typeface="+mn-cs"/>
        </a:defRPr>
      </a:lvl1pPr>
      <a:lvl2pPr marL="357188" indent="-35718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2pPr>
      <a:lvl3pPr marL="715963" indent="-358775"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3pPr>
      <a:lvl4pPr marL="1079500" indent="-36353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4pPr>
      <a:lvl5pPr marL="1436688" indent="-35718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3840" userDrawn="1">
          <p15:clr>
            <a:srgbClr val="F26B43"/>
          </p15:clr>
        </p15:guide>
        <p15:guide id="3" pos="5881" userDrawn="1">
          <p15:clr>
            <a:srgbClr val="F26B43"/>
          </p15:clr>
        </p15:guide>
        <p15:guide id="4" pos="7447" userDrawn="1">
          <p15:clr>
            <a:srgbClr val="F26B43"/>
          </p15:clr>
        </p15:guide>
        <p15:guide id="5" orient="horz" pos="675" userDrawn="1">
          <p15:clr>
            <a:srgbClr val="F26B43"/>
          </p15:clr>
        </p15:guide>
        <p15:guide id="6" orient="horz" pos="11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agridea.abacuscity.ch/de/A~3244~1/3~410420~Shop/Publikationen/Pflanzenbau-Umwelt-Natur-Landschaft/Beitr%C3%A4ge-und-Bedingungen-im-%C3%96koausgleich/Fachgerechte-Pflege-von-Hochstamm-Feldobstb%C3%A4umen/Deutsch/Print-Papier"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view.officeapps.live.com/op/view.aspx?src=https%3A%2F%2Fbackend.blw.admin.ch%2Ffileservice%2Fsdweb-docs-prod-blwch-files%2Ffiles%2F2024%2F09%2F19%2Fbabfac0b-da8b-4130-addb-eae1bf803c61.docx&amp;wdOrigin=BROWSELINK"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www.agate.ch/"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themes.agripedia.ch/abdrift-und-abschwemmung-im-pflanzenschutz/"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gelan.ch/de/Erhebungen-Bern"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hyperlink" Target="mailto:pflanzenschutz@be.ch" TargetMode="Externa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www.inforama.ch/kurse#/weiterbildung/futter__acker__und_gem%C3%BCsebau/31962" TargetMode="External"/><Relationship Id="rId2" Type="http://schemas.openxmlformats.org/officeDocument/2006/relationships/hyperlink" Target="https://www.google.com/url?sa=t&amp;rct=j&amp;q=&amp;esrc=s&amp;source=web&amp;cd=&amp;cad=rja&amp;uact=8&amp;ved=2ahUKEwjY07mmqeKHAxWv9AIHHSHxD6QQFnoECBoQAQ&amp;url=https%3A%2F%2Fwww.bafu.admin.ch%2Fdam%2Fbafu%2Fde%2Fdokumente%2Fchemikalien%2Ffachinfo-daten%2Fliste_der_als_fachbewilligungodersachkenntnisanerkanntenausbildu.pdf.download.pdf%2Fliste_der_als_fachbewilligungodersachkenntnisanerkanntenausbildu.pdf&amp;usg=AOvVaw3LlfXaj3JLJKdJPMIBvsvO&amp;opi=89978449" TargetMode="External"/><Relationship Id="rId1" Type="http://schemas.openxmlformats.org/officeDocument/2006/relationships/slideLayout" Target="../slideLayouts/slideLayout8.xml"/><Relationship Id="rId5" Type="http://schemas.openxmlformats.org/officeDocument/2006/relationships/hyperlink" Target="https://www.bafu.admin.ch/bafu/de/home/themen/chemikalien/fachinformationen/fachbewilligungen/permis-produits-phytosanitaires.html" TargetMode="External"/><Relationship Id="rId4" Type="http://schemas.openxmlformats.org/officeDocument/2006/relationships/hyperlink" Target="http://www.be.ch/pflanzenschutz"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www.psm.admin.ch/"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www.gelan.ch/de/ueber-uns/gelan-ais"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8" Type="http://schemas.openxmlformats.org/officeDocument/2006/relationships/image" Target="../media/image50.jpeg"/><Relationship Id="rId3" Type="http://schemas.microsoft.com/office/2014/relationships/chartEx" Target="../charts/chartEx1.xml"/><Relationship Id="rId7"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13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mailto:info.anf@be.ch"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hyperlink" Target="mailto:info.anf@be.ch"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hyperlink" Target="mailto:info.anf@be.ch"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mailto:info.anf@be.ch"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hyperlink" Target="https://www.weu.be.ch/de/start/themen/veterinaerwesen/tierseuchen/moderhinke.html"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hyperlink" Target="mailto:info.adz@be.ch" TargetMode="Externa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hyperlink" Target="https://gelan.ch/de/Erhebungen-Bern" TargetMode="External"/><Relationship Id="rId2" Type="http://schemas.openxmlformats.org/officeDocument/2006/relationships/hyperlink" Target="https://gelan.ch/de/Erhebungsstellen" TargetMode="Externa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pPr algn="ctr"/>
            <a:r>
              <a:rPr lang="de-CH" b="1" dirty="0"/>
              <a:t>Stichtagserhebung 2025</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algn="ctr"/>
            <a:r>
              <a:rPr lang="de-CH" sz="2000" dirty="0"/>
              <a:t>Informationsanlass Erhebungsstellen &amp; Unterstützende </a:t>
            </a:r>
          </a:p>
          <a:p>
            <a:pPr algn="ctr"/>
            <a:r>
              <a:rPr lang="de-CH" sz="2000"/>
              <a:t>Januar 2025</a:t>
            </a:r>
            <a:br>
              <a:rPr lang="de-CH" sz="2000" dirty="0"/>
            </a:br>
            <a:endParaRPr lang="de-CH" sz="2000" dirty="0">
              <a:highlight>
                <a:srgbClr val="FFFF00"/>
              </a:highlight>
            </a:endParaRP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1</a:t>
            </a:fld>
            <a:endParaRPr lang="de-CH" dirty="0"/>
          </a:p>
        </p:txBody>
      </p:sp>
      <p:pic>
        <p:nvPicPr>
          <p:cNvPr id="8" name="Grafik 7">
            <a:extLst>
              <a:ext uri="{FF2B5EF4-FFF2-40B4-BE49-F238E27FC236}">
                <a16:creationId xmlns:a16="http://schemas.microsoft.com/office/drawing/2014/main" id="{F2256552-0BC1-3F71-41B5-33334B7A9A50}"/>
              </a:ext>
            </a:extLst>
          </p:cNvPr>
          <p:cNvPicPr>
            <a:picLocks noChangeAspect="1"/>
          </p:cNvPicPr>
          <p:nvPr/>
        </p:nvPicPr>
        <p:blipFill>
          <a:blip r:embed="rId3"/>
          <a:stretch>
            <a:fillRect/>
          </a:stretch>
        </p:blipFill>
        <p:spPr>
          <a:xfrm>
            <a:off x="3719736" y="1669978"/>
            <a:ext cx="5291787" cy="3487214"/>
          </a:xfrm>
          <a:prstGeom prst="rect">
            <a:avLst/>
          </a:prstGeom>
        </p:spPr>
      </p:pic>
    </p:spTree>
    <p:extLst>
      <p:ext uri="{BB962C8B-B14F-4D97-AF65-F5344CB8AC3E}">
        <p14:creationId xmlns:p14="http://schemas.microsoft.com/office/powerpoint/2010/main" val="4203800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47600"/>
            <a:ext cx="10983913" cy="619125"/>
          </a:xfrm>
        </p:spPr>
        <p:txBody>
          <a:bodyPr/>
          <a:lstStyle/>
          <a:p>
            <a:r>
              <a:rPr lang="de-CH" altLang="de-DE" dirty="0"/>
              <a:t>1. Allgemeine Informationen</a:t>
            </a:r>
            <a:endParaRPr lang="de-CH" dirty="0"/>
          </a:p>
        </p:txBody>
      </p:sp>
      <p:sp>
        <p:nvSpPr>
          <p:cNvPr id="3" name="Inhaltsplatzhalter 2"/>
          <p:cNvSpPr>
            <a:spLocks noGrp="1"/>
          </p:cNvSpPr>
          <p:nvPr>
            <p:ph idx="1"/>
          </p:nvPr>
        </p:nvSpPr>
        <p:spPr>
          <a:xfrm>
            <a:off x="838200" y="1692000"/>
            <a:ext cx="10983913" cy="4672012"/>
          </a:xfrm>
        </p:spPr>
        <p:txBody>
          <a:bodyPr>
            <a:noAutofit/>
          </a:bodyPr>
          <a:lstStyle/>
          <a:p>
            <a:pPr marL="0" lvl="1" indent="0">
              <a:buNone/>
            </a:pPr>
            <a:r>
              <a:rPr lang="de-CH" dirty="0"/>
              <a:t>Wartungsfenster / GELAN nicht verfügbar</a:t>
            </a:r>
          </a:p>
          <a:p>
            <a:pPr marL="0" lvl="1" indent="0">
              <a:buNone/>
            </a:pPr>
            <a:endParaRPr lang="de-CH" dirty="0"/>
          </a:p>
          <a:p>
            <a:pPr marL="0" lvl="1" indent="0">
              <a:buNone/>
            </a:pPr>
            <a:r>
              <a:rPr lang="de-CH" dirty="0"/>
              <a:t>Die Wartungsfenster werden von der BEDAG bestimmt. </a:t>
            </a:r>
            <a:br>
              <a:rPr lang="de-CH" dirty="0"/>
            </a:br>
            <a:r>
              <a:rPr lang="de-CH" dirty="0"/>
              <a:t>Während der Stichtagserhebung von</a:t>
            </a:r>
          </a:p>
          <a:p>
            <a:pPr marL="0" lvl="1" indent="0">
              <a:buNone/>
            </a:pPr>
            <a:r>
              <a:rPr lang="de-CH" dirty="0"/>
              <a:t>Samstag, 22. Februar 2024 22.00 bis </a:t>
            </a:r>
            <a:br>
              <a:rPr lang="de-CH" dirty="0"/>
            </a:br>
            <a:r>
              <a:rPr lang="de-CH" dirty="0"/>
              <a:t>Sonntag, 23. Februar 12.00 Uhr</a:t>
            </a:r>
            <a:br>
              <a:rPr lang="de-CH" dirty="0"/>
            </a:br>
            <a:r>
              <a:rPr lang="de-CH" dirty="0"/>
              <a:t>gibt es ein Wartungsfenster</a:t>
            </a:r>
            <a:br>
              <a:rPr lang="de-CH" dirty="0"/>
            </a:br>
            <a:endParaRPr lang="de-CH" dirty="0"/>
          </a:p>
          <a:p>
            <a:pPr marL="0" lvl="1" indent="0">
              <a:buNone/>
            </a:pPr>
            <a:endParaRPr lang="de-CH" dirty="0"/>
          </a:p>
          <a:p>
            <a:pPr marL="534988" lvl="4" indent="0">
              <a:buNone/>
            </a:pPr>
            <a:endParaRPr lang="de-CH" dirty="0"/>
          </a:p>
        </p:txBody>
      </p:sp>
      <p:sp>
        <p:nvSpPr>
          <p:cNvPr id="5" name="Datumsplatzhalter 4">
            <a:extLst>
              <a:ext uri="{FF2B5EF4-FFF2-40B4-BE49-F238E27FC236}">
                <a16:creationId xmlns:a16="http://schemas.microsoft.com/office/drawing/2014/main" id="{28F10906-6166-498C-9D23-27B5FAD6E95B}"/>
              </a:ext>
            </a:extLst>
          </p:cNvPr>
          <p:cNvSpPr>
            <a:spLocks noGrp="1"/>
          </p:cNvSpPr>
          <p:nvPr>
            <p:ph type="dt" sz="half" idx="10"/>
          </p:nvPr>
        </p:nvSpPr>
        <p:spPr/>
        <p:txBody>
          <a:bodyPr/>
          <a:lstStyle/>
          <a:p>
            <a:fld id="{3DC4002D-4494-41A7-880C-8645598BF647}" type="datetime4">
              <a:rPr lang="de-CH" smtClean="0"/>
              <a:t>3. Februar 2025</a:t>
            </a:fld>
            <a:endParaRPr lang="de-CH" dirty="0"/>
          </a:p>
        </p:txBody>
      </p:sp>
      <p:sp>
        <p:nvSpPr>
          <p:cNvPr id="13" name="Foliennummernplatzhalter 12">
            <a:extLst>
              <a:ext uri="{FF2B5EF4-FFF2-40B4-BE49-F238E27FC236}">
                <a16:creationId xmlns:a16="http://schemas.microsoft.com/office/drawing/2014/main" id="{EAFA1B42-1FD8-45C6-90C8-BFEFC51F29FD}"/>
              </a:ext>
            </a:extLst>
          </p:cNvPr>
          <p:cNvSpPr>
            <a:spLocks noGrp="1"/>
          </p:cNvSpPr>
          <p:nvPr>
            <p:ph type="sldNum" sz="quarter" idx="12"/>
          </p:nvPr>
        </p:nvSpPr>
        <p:spPr/>
        <p:txBody>
          <a:bodyPr/>
          <a:lstStyle/>
          <a:p>
            <a:fld id="{442AD375-037F-43D0-B059-5172DA06796A}" type="slidenum">
              <a:rPr lang="de-CH" smtClean="0"/>
              <a:pPr/>
              <a:t>10</a:t>
            </a:fld>
            <a:endParaRPr lang="de-CH" dirty="0"/>
          </a:p>
        </p:txBody>
      </p:sp>
      <p:pic>
        <p:nvPicPr>
          <p:cNvPr id="4" name="Grafik 3"/>
          <p:cNvPicPr>
            <a:picLocks noChangeAspect="1"/>
          </p:cNvPicPr>
          <p:nvPr/>
        </p:nvPicPr>
        <p:blipFill>
          <a:blip r:embed="rId3"/>
          <a:stretch>
            <a:fillRect/>
          </a:stretch>
        </p:blipFill>
        <p:spPr>
          <a:xfrm>
            <a:off x="8409451" y="3185246"/>
            <a:ext cx="3385823" cy="1685519"/>
          </a:xfrm>
          <a:prstGeom prst="rect">
            <a:avLst/>
          </a:prstGeom>
        </p:spPr>
      </p:pic>
    </p:spTree>
    <p:extLst>
      <p:ext uri="{BB962C8B-B14F-4D97-AF65-F5344CB8AC3E}">
        <p14:creationId xmlns:p14="http://schemas.microsoft.com/office/powerpoint/2010/main" val="3593375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Termine 2025</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eaLnBrk="1" hangingPunct="1">
              <a:lnSpc>
                <a:spcPct val="100000"/>
              </a:lnSpc>
              <a:spcBef>
                <a:spcPts val="600"/>
              </a:spcBef>
              <a:spcAft>
                <a:spcPts val="600"/>
              </a:spcAft>
            </a:pPr>
            <a:r>
              <a:rPr lang="de-CH" altLang="de-DE" dirty="0"/>
              <a:t>Herbst-, Sömmerungs- und Naturerhebung</a:t>
            </a:r>
          </a:p>
          <a:p>
            <a:pPr marL="457200" indent="-457200" eaLnBrk="1" hangingPunct="1">
              <a:lnSpc>
                <a:spcPct val="100000"/>
              </a:lnSpc>
              <a:spcBef>
                <a:spcPts val="600"/>
              </a:spcBef>
              <a:spcAft>
                <a:spcPts val="600"/>
              </a:spcAft>
              <a:buFont typeface="Arial" panose="020B0604020202020204" pitchFamily="34" charset="0"/>
              <a:buChar char="•"/>
            </a:pPr>
            <a:r>
              <a:rPr lang="de-CH" altLang="de-DE" dirty="0"/>
              <a:t>Herbst-, Sömmerungserhebung sowie Naturerhebung </a:t>
            </a:r>
            <a:br>
              <a:rPr lang="de-CH" altLang="de-DE" dirty="0"/>
            </a:br>
            <a:r>
              <a:rPr lang="de-CH" altLang="de-DE" dirty="0"/>
              <a:t>vom 29. August bis 17. September 2025.</a:t>
            </a:r>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11</a:t>
            </a:fld>
            <a:endParaRPr lang="de-CH" dirty="0"/>
          </a:p>
        </p:txBody>
      </p:sp>
    </p:spTree>
    <p:extLst>
      <p:ext uri="{BB962C8B-B14F-4D97-AF65-F5344CB8AC3E}">
        <p14:creationId xmlns:p14="http://schemas.microsoft.com/office/powerpoint/2010/main" val="1290043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Termine 2025</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eaLnBrk="1" hangingPunct="1">
              <a:lnSpc>
                <a:spcPct val="100000"/>
              </a:lnSpc>
              <a:spcBef>
                <a:spcPts val="600"/>
              </a:spcBef>
              <a:spcAft>
                <a:spcPts val="600"/>
              </a:spcAft>
            </a:pPr>
            <a:r>
              <a:rPr lang="de-CH" altLang="de-DE" dirty="0"/>
              <a:t>Auszahlungen</a:t>
            </a:r>
          </a:p>
          <a:p>
            <a:pPr marL="457200" indent="-457200">
              <a:lnSpc>
                <a:spcPct val="100000"/>
              </a:lnSpc>
              <a:spcBef>
                <a:spcPts val="600"/>
              </a:spcBef>
              <a:spcAft>
                <a:spcPts val="600"/>
              </a:spcAft>
              <a:buFont typeface="Arial" panose="020B0604020202020204" pitchFamily="34" charset="0"/>
              <a:buChar char="•"/>
            </a:pPr>
            <a:r>
              <a:rPr lang="de-CH" dirty="0"/>
              <a:t>Akonto-Zahlung		     Valutadatum  18. Juni</a:t>
            </a:r>
          </a:p>
          <a:p>
            <a:pPr marL="457200" indent="-457200">
              <a:lnSpc>
                <a:spcPct val="100000"/>
              </a:lnSpc>
              <a:spcBef>
                <a:spcPts val="600"/>
              </a:spcBef>
              <a:spcAft>
                <a:spcPts val="600"/>
              </a:spcAft>
              <a:buFont typeface="Arial" panose="020B0604020202020204" pitchFamily="34" charset="0"/>
              <a:buChar char="•"/>
            </a:pPr>
            <a:r>
              <a:rPr lang="de-CH" dirty="0"/>
              <a:t>Hauptzahlung 				 Valutadatum    4. November</a:t>
            </a:r>
          </a:p>
          <a:p>
            <a:pPr marL="457200" indent="-457200">
              <a:lnSpc>
                <a:spcPct val="100000"/>
              </a:lnSpc>
              <a:spcBef>
                <a:spcPts val="600"/>
              </a:spcBef>
              <a:spcAft>
                <a:spcPts val="600"/>
              </a:spcAft>
              <a:buFont typeface="Arial" panose="020B0604020202020204" pitchFamily="34" charset="0"/>
              <a:buChar char="•"/>
            </a:pPr>
            <a:r>
              <a:rPr lang="de-CH" dirty="0"/>
              <a:t>Schlusszahlung			 Valutadatum    3. Dezember</a:t>
            </a:r>
          </a:p>
          <a:p>
            <a:pPr marL="457200" indent="-457200" eaLnBrk="1" hangingPunct="1">
              <a:lnSpc>
                <a:spcPct val="100000"/>
              </a:lnSpc>
              <a:spcBef>
                <a:spcPts val="600"/>
              </a:spcBef>
              <a:spcAft>
                <a:spcPts val="600"/>
              </a:spcAft>
              <a:buFont typeface="Arial" panose="020B0604020202020204" pitchFamily="34" charset="0"/>
              <a:buChar char="•"/>
            </a:pPr>
            <a:endParaRPr lang="de-CH" altLang="de-DE"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12</a:t>
            </a:fld>
            <a:endParaRPr lang="de-CH" dirty="0"/>
          </a:p>
        </p:txBody>
      </p:sp>
    </p:spTree>
    <p:extLst>
      <p:ext uri="{BB962C8B-B14F-4D97-AF65-F5344CB8AC3E}">
        <p14:creationId xmlns:p14="http://schemas.microsoft.com/office/powerpoint/2010/main" val="977488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Nichteinhaltung der Termine</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a:lnSpc>
                <a:spcPct val="100000"/>
              </a:lnSpc>
              <a:spcBef>
                <a:spcPts val="600"/>
              </a:spcBef>
              <a:spcAft>
                <a:spcPts val="600"/>
              </a:spcAft>
            </a:pPr>
            <a:r>
              <a:rPr lang="de-CH" dirty="0"/>
              <a:t>Massnahmen für säumige Bewirtschaftende bei Erhebungen</a:t>
            </a:r>
          </a:p>
          <a:p>
            <a:pPr marL="457200" indent="-457200">
              <a:lnSpc>
                <a:spcPct val="100000"/>
              </a:lnSpc>
              <a:spcBef>
                <a:spcPts val="600"/>
              </a:spcBef>
              <a:spcAft>
                <a:spcPts val="600"/>
              </a:spcAft>
              <a:buFont typeface="Arial" panose="020B0604020202020204" pitchFamily="34" charset="0"/>
              <a:buChar char="•"/>
            </a:pPr>
            <a:r>
              <a:rPr lang="de-CH" dirty="0"/>
              <a:t>Versand Erinnerungsmail mit Hinweis</a:t>
            </a:r>
          </a:p>
          <a:p>
            <a:pPr marL="457200" indent="-457200">
              <a:lnSpc>
                <a:spcPct val="100000"/>
              </a:lnSpc>
              <a:spcBef>
                <a:spcPts val="600"/>
              </a:spcBef>
              <a:spcAft>
                <a:spcPts val="600"/>
              </a:spcAft>
              <a:buFont typeface="Arial" panose="020B0604020202020204" pitchFamily="34" charset="0"/>
              <a:buChar char="•"/>
            </a:pPr>
            <a:r>
              <a:rPr lang="de-CH"/>
              <a:t>Kürzung der DZ </a:t>
            </a:r>
            <a:r>
              <a:rPr lang="de-CH" dirty="0"/>
              <a:t>gemäss Anhang 8, wenn bis am 28. Februar ein Bewirtschafter noch den Status «Initial» aufweist</a:t>
            </a:r>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7" name="Grafik 6">
            <a:extLst>
              <a:ext uri="{FF2B5EF4-FFF2-40B4-BE49-F238E27FC236}">
                <a16:creationId xmlns:a16="http://schemas.microsoft.com/office/drawing/2014/main" id="{59BB513B-31A4-8B36-FB61-FC7880A974FE}"/>
              </a:ext>
            </a:extLst>
          </p:cNvPr>
          <p:cNvPicPr>
            <a:picLocks noChangeAspect="1"/>
          </p:cNvPicPr>
          <p:nvPr/>
        </p:nvPicPr>
        <p:blipFill>
          <a:blip r:embed="rId2"/>
          <a:stretch>
            <a:fillRect/>
          </a:stretch>
        </p:blipFill>
        <p:spPr>
          <a:xfrm>
            <a:off x="1199457" y="4275280"/>
            <a:ext cx="4968551" cy="2322072"/>
          </a:xfrm>
          <a:prstGeom prst="rect">
            <a:avLst/>
          </a:prstGeom>
        </p:spPr>
      </p:pic>
    </p:spTree>
    <p:extLst>
      <p:ext uri="{BB962C8B-B14F-4D97-AF65-F5344CB8AC3E}">
        <p14:creationId xmlns:p14="http://schemas.microsoft.com/office/powerpoint/2010/main" val="404806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Änderungen GELAN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marL="342900" indent="-342900">
              <a:buFont typeface="Arial" panose="020B0604020202020204" pitchFamily="34" charset="0"/>
              <a:buChar char="•"/>
            </a:pPr>
            <a:r>
              <a:rPr lang="de-CH" sz="2400" dirty="0"/>
              <a:t>Datenweitergabe Hagelversicherung</a:t>
            </a:r>
          </a:p>
          <a:p>
            <a:pPr marL="342900" indent="-342900">
              <a:buFont typeface="Arial" panose="020B0604020202020204" pitchFamily="34" charset="0"/>
              <a:buChar char="•"/>
            </a:pPr>
            <a:endParaRPr lang="de-CH" sz="2400" dirty="0"/>
          </a:p>
          <a:p>
            <a:pPr marL="342900" indent="-342900">
              <a:buFont typeface="Arial" panose="020B0604020202020204" pitchFamily="34" charset="0"/>
              <a:buChar char="•"/>
            </a:pPr>
            <a:endParaRPr lang="de-CH" sz="2400" dirty="0"/>
          </a:p>
          <a:p>
            <a:pPr marL="342900" indent="-342900">
              <a:buFont typeface="Arial" panose="020B0604020202020204" pitchFamily="34" charset="0"/>
              <a:buChar char="•"/>
            </a:pPr>
            <a:endParaRPr lang="de-CH" sz="2400" dirty="0"/>
          </a:p>
          <a:p>
            <a:pPr marL="342900" indent="-342900">
              <a:buFont typeface="Arial" panose="020B0604020202020204" pitchFamily="34" charset="0"/>
              <a:buChar char="•"/>
            </a:pPr>
            <a:endParaRPr lang="de-CH" sz="2400" dirty="0"/>
          </a:p>
          <a:p>
            <a:pPr marL="171450" indent="-171450">
              <a:buFont typeface="Arial" panose="020B0604020202020204" pitchFamily="34" charset="0"/>
              <a:buChar char="•"/>
            </a:pPr>
            <a:endParaRPr lang="de-CH" sz="1100" dirty="0"/>
          </a:p>
          <a:p>
            <a:pPr marL="342900" indent="-342900">
              <a:buFont typeface="Arial" panose="020B0604020202020204" pitchFamily="34" charset="0"/>
              <a:buChar char="•"/>
            </a:pPr>
            <a:r>
              <a:rPr lang="de-CH" sz="2400" dirty="0"/>
              <a:t>Anzeige BUR und UID Nummer in Infoleiste für Bewirtschaftende</a:t>
            </a:r>
          </a:p>
          <a:p>
            <a:pPr marL="457200" indent="-457200">
              <a:buFont typeface="Arial" panose="020B0604020202020204" pitchFamily="34" charset="0"/>
              <a:buChar char="•"/>
            </a:pP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14</a:t>
            </a:fld>
            <a:endParaRPr lang="de-CH" dirty="0"/>
          </a:p>
        </p:txBody>
      </p:sp>
      <p:pic>
        <p:nvPicPr>
          <p:cNvPr id="9" name="Grafik 8">
            <a:extLst>
              <a:ext uri="{FF2B5EF4-FFF2-40B4-BE49-F238E27FC236}">
                <a16:creationId xmlns:a16="http://schemas.microsoft.com/office/drawing/2014/main" id="{82FB01A1-88D7-C10C-90F2-0D617014B8BF}"/>
              </a:ext>
            </a:extLst>
          </p:cNvPr>
          <p:cNvPicPr>
            <a:picLocks noChangeAspect="1"/>
          </p:cNvPicPr>
          <p:nvPr/>
        </p:nvPicPr>
        <p:blipFill>
          <a:blip r:embed="rId2"/>
          <a:stretch>
            <a:fillRect/>
          </a:stretch>
        </p:blipFill>
        <p:spPr>
          <a:xfrm>
            <a:off x="1208816" y="2636912"/>
            <a:ext cx="4853768" cy="1476454"/>
          </a:xfrm>
          <a:prstGeom prst="rect">
            <a:avLst/>
          </a:prstGeom>
        </p:spPr>
      </p:pic>
      <p:pic>
        <p:nvPicPr>
          <p:cNvPr id="10" name="Grafik 9">
            <a:extLst>
              <a:ext uri="{FF2B5EF4-FFF2-40B4-BE49-F238E27FC236}">
                <a16:creationId xmlns:a16="http://schemas.microsoft.com/office/drawing/2014/main" id="{ED97C4F1-99E9-3A29-30B9-F0731DC68842}"/>
              </a:ext>
            </a:extLst>
          </p:cNvPr>
          <p:cNvPicPr>
            <a:picLocks noChangeAspect="1"/>
          </p:cNvPicPr>
          <p:nvPr/>
        </p:nvPicPr>
        <p:blipFill>
          <a:blip r:embed="rId3"/>
          <a:stretch>
            <a:fillRect/>
          </a:stretch>
        </p:blipFill>
        <p:spPr>
          <a:xfrm>
            <a:off x="1197981" y="4653136"/>
            <a:ext cx="5688632" cy="2035974"/>
          </a:xfrm>
          <a:prstGeom prst="rect">
            <a:avLst/>
          </a:prstGeom>
        </p:spPr>
      </p:pic>
      <p:sp>
        <p:nvSpPr>
          <p:cNvPr id="12" name="Rechteck 11">
            <a:extLst>
              <a:ext uri="{FF2B5EF4-FFF2-40B4-BE49-F238E27FC236}">
                <a16:creationId xmlns:a16="http://schemas.microsoft.com/office/drawing/2014/main" id="{224AA649-3100-CFCD-2B77-69BEDD6558AF}"/>
              </a:ext>
            </a:extLst>
          </p:cNvPr>
          <p:cNvSpPr/>
          <p:nvPr/>
        </p:nvSpPr>
        <p:spPr>
          <a:xfrm>
            <a:off x="2163613" y="4907829"/>
            <a:ext cx="187971"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7EB20404-34C1-F773-2758-701D261AC69D}"/>
              </a:ext>
            </a:extLst>
          </p:cNvPr>
          <p:cNvSpPr/>
          <p:nvPr/>
        </p:nvSpPr>
        <p:spPr>
          <a:xfrm>
            <a:off x="2783632" y="4907830"/>
            <a:ext cx="360040"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extLst>
              <a:ext uri="{FF2B5EF4-FFF2-40B4-BE49-F238E27FC236}">
                <a16:creationId xmlns:a16="http://schemas.microsoft.com/office/drawing/2014/main" id="{3B5156C6-C4F2-2E8D-4C40-3D38951274E4}"/>
              </a:ext>
            </a:extLst>
          </p:cNvPr>
          <p:cNvSpPr/>
          <p:nvPr/>
        </p:nvSpPr>
        <p:spPr>
          <a:xfrm>
            <a:off x="4059797" y="4907827"/>
            <a:ext cx="187971"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extLst>
              <a:ext uri="{FF2B5EF4-FFF2-40B4-BE49-F238E27FC236}">
                <a16:creationId xmlns:a16="http://schemas.microsoft.com/office/drawing/2014/main" id="{62A8A16F-3BD3-62E3-5FF0-9ED17980BC1B}"/>
              </a:ext>
            </a:extLst>
          </p:cNvPr>
          <p:cNvSpPr/>
          <p:nvPr/>
        </p:nvSpPr>
        <p:spPr>
          <a:xfrm>
            <a:off x="1939776" y="5771323"/>
            <a:ext cx="187971"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E569E822-4FD9-D3CE-753D-CCE2B4601CDA}"/>
              </a:ext>
            </a:extLst>
          </p:cNvPr>
          <p:cNvSpPr/>
          <p:nvPr/>
        </p:nvSpPr>
        <p:spPr>
          <a:xfrm>
            <a:off x="1958826" y="5126904"/>
            <a:ext cx="187971"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437D134A-3C48-1395-722D-2ABA3846E04E}"/>
              </a:ext>
            </a:extLst>
          </p:cNvPr>
          <p:cNvSpPr/>
          <p:nvPr/>
        </p:nvSpPr>
        <p:spPr>
          <a:xfrm>
            <a:off x="1939776" y="5331691"/>
            <a:ext cx="376237"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extLst>
              <a:ext uri="{FF2B5EF4-FFF2-40B4-BE49-F238E27FC236}">
                <a16:creationId xmlns:a16="http://schemas.microsoft.com/office/drawing/2014/main" id="{0D4B6244-EF10-DB38-F62A-B701BF84445F}"/>
              </a:ext>
            </a:extLst>
          </p:cNvPr>
          <p:cNvSpPr/>
          <p:nvPr/>
        </p:nvSpPr>
        <p:spPr>
          <a:xfrm>
            <a:off x="1939776" y="6195926"/>
            <a:ext cx="392759"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extLst>
              <a:ext uri="{FF2B5EF4-FFF2-40B4-BE49-F238E27FC236}">
                <a16:creationId xmlns:a16="http://schemas.microsoft.com/office/drawing/2014/main" id="{D2B57C15-FA1D-609B-D060-475AEEEFF34F}"/>
              </a:ext>
            </a:extLst>
          </p:cNvPr>
          <p:cNvSpPr/>
          <p:nvPr/>
        </p:nvSpPr>
        <p:spPr>
          <a:xfrm>
            <a:off x="1926782" y="5569017"/>
            <a:ext cx="444944" cy="50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a:extLst>
              <a:ext uri="{FF2B5EF4-FFF2-40B4-BE49-F238E27FC236}">
                <a16:creationId xmlns:a16="http://schemas.microsoft.com/office/drawing/2014/main" id="{5B55E8C1-44D2-E06C-1834-EDFF083DEBA9}"/>
              </a:ext>
            </a:extLst>
          </p:cNvPr>
          <p:cNvSpPr/>
          <p:nvPr/>
        </p:nvSpPr>
        <p:spPr>
          <a:xfrm>
            <a:off x="5087888" y="4907827"/>
            <a:ext cx="1728192" cy="68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extLst>
              <a:ext uri="{FF2B5EF4-FFF2-40B4-BE49-F238E27FC236}">
                <a16:creationId xmlns:a16="http://schemas.microsoft.com/office/drawing/2014/main" id="{702EE25A-F9D4-17E6-4D5E-FFB21AA1BA7A}"/>
              </a:ext>
            </a:extLst>
          </p:cNvPr>
          <p:cNvSpPr/>
          <p:nvPr/>
        </p:nvSpPr>
        <p:spPr>
          <a:xfrm>
            <a:off x="3469432" y="4898305"/>
            <a:ext cx="394320" cy="78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61190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15</a:t>
            </a:fld>
            <a:endParaRPr lang="de-CH" dirty="0"/>
          </a:p>
        </p:txBody>
      </p:sp>
    </p:spTree>
    <p:extLst>
      <p:ext uri="{BB962C8B-B14F-4D97-AF65-F5344CB8AC3E}">
        <p14:creationId xmlns:p14="http://schemas.microsoft.com/office/powerpoint/2010/main" val="2089736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Häufigste Sanktionen bei den Biodiversitätsmassnahmen 2024</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a:lnSpc>
                <a:spcPct val="100000"/>
              </a:lnSpc>
              <a:spcBef>
                <a:spcPts val="600"/>
              </a:spcBef>
              <a:spcAft>
                <a:spcPts val="600"/>
              </a:spcAft>
            </a:pPr>
            <a:r>
              <a:rPr lang="de-CH" dirty="0"/>
              <a:t>BFF Qualitätsstufe I</a:t>
            </a:r>
          </a:p>
          <a:p>
            <a:pPr marL="457200" indent="-457200">
              <a:lnSpc>
                <a:spcPct val="100000"/>
              </a:lnSpc>
              <a:spcBef>
                <a:spcPts val="600"/>
              </a:spcBef>
              <a:spcAft>
                <a:spcPts val="600"/>
              </a:spcAft>
              <a:buFont typeface="Arial" panose="020B0604020202020204" pitchFamily="34" charset="0"/>
              <a:buChar char="•"/>
            </a:pPr>
            <a:r>
              <a:rPr lang="de-CH" dirty="0"/>
              <a:t>EXWI, WIGW, EXWE </a:t>
            </a:r>
          </a:p>
          <a:p>
            <a:pPr marL="1173163" lvl="2" indent="-457200">
              <a:lnSpc>
                <a:spcPct val="100000"/>
              </a:lnSpc>
              <a:spcBef>
                <a:spcPts val="600"/>
              </a:spcBef>
              <a:spcAft>
                <a:spcPts val="600"/>
              </a:spcAft>
              <a:buFontTx/>
              <a:buChar char="-"/>
            </a:pPr>
            <a:r>
              <a:rPr lang="de-CH" dirty="0"/>
              <a:t>Es wurde gedüngt, falsch genutzt, gemulcht, Schnittgut nicht abgeführt, Zufütterung auf der Weide</a:t>
            </a:r>
          </a:p>
          <a:p>
            <a:pPr marL="457200" indent="-457200">
              <a:lnSpc>
                <a:spcPct val="100000"/>
              </a:lnSpc>
              <a:spcBef>
                <a:spcPts val="600"/>
              </a:spcBef>
              <a:spcAft>
                <a:spcPts val="600"/>
              </a:spcAft>
              <a:buFont typeface="Arial" panose="020B0604020202020204" pitchFamily="34" charset="0"/>
              <a:buChar char="•"/>
            </a:pPr>
            <a:r>
              <a:rPr lang="de-CH" dirty="0"/>
              <a:t>Hecken</a:t>
            </a:r>
          </a:p>
          <a:p>
            <a:pPr marL="1173163" lvl="2" indent="-457200">
              <a:lnSpc>
                <a:spcPct val="100000"/>
              </a:lnSpc>
              <a:spcBef>
                <a:spcPts val="300"/>
              </a:spcBef>
              <a:spcAft>
                <a:spcPts val="300"/>
              </a:spcAft>
              <a:buFontTx/>
              <a:buChar char="-"/>
            </a:pPr>
            <a:r>
              <a:rPr lang="de-CH" dirty="0"/>
              <a:t>Keine Gehölzpflege erfolgt</a:t>
            </a:r>
          </a:p>
          <a:p>
            <a:pPr marL="1173163" lvl="2" indent="-457200">
              <a:lnSpc>
                <a:spcPct val="100000"/>
              </a:lnSpc>
              <a:spcBef>
                <a:spcPts val="300"/>
              </a:spcBef>
              <a:spcAft>
                <a:spcPts val="300"/>
              </a:spcAft>
              <a:buFontTx/>
              <a:buChar char="-"/>
            </a:pPr>
            <a:r>
              <a:rPr lang="de-CH" dirty="0"/>
              <a:t>Falsche Nutzung des Krautsaumes</a:t>
            </a:r>
          </a:p>
          <a:p>
            <a:pPr marL="1173163" lvl="2" indent="-457200">
              <a:lnSpc>
                <a:spcPct val="100000"/>
              </a:lnSpc>
              <a:spcBef>
                <a:spcPts val="300"/>
              </a:spcBef>
              <a:spcAft>
                <a:spcPts val="300"/>
              </a:spcAft>
              <a:buFontTx/>
              <a:buChar char="-"/>
            </a:pPr>
            <a:r>
              <a:rPr lang="de-CH" dirty="0"/>
              <a:t>Herbizid gegen Brombeeren</a:t>
            </a:r>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16</a:t>
            </a:fld>
            <a:endParaRPr lang="de-CH" dirty="0"/>
          </a:p>
        </p:txBody>
      </p:sp>
    </p:spTree>
    <p:extLst>
      <p:ext uri="{BB962C8B-B14F-4D97-AF65-F5344CB8AC3E}">
        <p14:creationId xmlns:p14="http://schemas.microsoft.com/office/powerpoint/2010/main" val="169422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Häufigste Sanktionen bei den Biodiversitätsmassnahmen 2024</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a:lnSpc>
                <a:spcPct val="100000"/>
              </a:lnSpc>
              <a:spcBef>
                <a:spcPts val="600"/>
              </a:spcBef>
              <a:spcAft>
                <a:spcPts val="600"/>
              </a:spcAft>
            </a:pPr>
            <a:r>
              <a:rPr lang="de-CH" sz="2500" dirty="0"/>
              <a:t>BFF Qualitätsstufe II</a:t>
            </a:r>
          </a:p>
          <a:p>
            <a:pPr marL="457200" indent="-457200">
              <a:lnSpc>
                <a:spcPct val="100000"/>
              </a:lnSpc>
              <a:spcBef>
                <a:spcPts val="600"/>
              </a:spcBef>
              <a:spcAft>
                <a:spcPts val="600"/>
              </a:spcAft>
              <a:buFont typeface="Arial" panose="020B0604020202020204" pitchFamily="34" charset="0"/>
              <a:buChar char="•"/>
            </a:pPr>
            <a:r>
              <a:rPr lang="de-CH" sz="2500" dirty="0"/>
              <a:t>Hochstammbäume</a:t>
            </a:r>
          </a:p>
          <a:p>
            <a:pPr marL="1162050" lvl="1" indent="-446088">
              <a:lnSpc>
                <a:spcPct val="100000"/>
              </a:lnSpc>
              <a:spcBef>
                <a:spcPts val="300"/>
              </a:spcBef>
              <a:spcAft>
                <a:spcPts val="300"/>
              </a:spcAft>
              <a:buNone/>
            </a:pPr>
            <a:r>
              <a:rPr lang="de-CH" sz="2500" dirty="0"/>
              <a:t>-	Zuwenig Bäume in der Gruppe, Abstände von Baum zu Baum, Bäume stehen zu dicht in der Qualitätsstufe II</a:t>
            </a:r>
          </a:p>
          <a:p>
            <a:pPr marL="1162050" lvl="2" indent="-446088">
              <a:lnSpc>
                <a:spcPct val="100000"/>
              </a:lnSpc>
              <a:spcBef>
                <a:spcPts val="300"/>
              </a:spcBef>
              <a:spcAft>
                <a:spcPts val="300"/>
              </a:spcAft>
              <a:buFontTx/>
              <a:buChar char="-"/>
            </a:pPr>
            <a:r>
              <a:rPr lang="de-CH" sz="2500" dirty="0"/>
              <a:t>Pflege ungenügend </a:t>
            </a:r>
            <a:r>
              <a:rPr lang="de-CH" sz="1800" dirty="0"/>
              <a:t>(</a:t>
            </a:r>
            <a:r>
              <a:rPr lang="de-CH" sz="1800" dirty="0">
                <a:hlinkClick r:id="rId3"/>
              </a:rPr>
              <a:t>Merkblatt Fachgerechte Pflege</a:t>
            </a:r>
            <a:r>
              <a:rPr lang="de-CH" sz="1800" dirty="0"/>
              <a:t>)</a:t>
            </a:r>
          </a:p>
          <a:p>
            <a:pPr marL="1162050" lvl="2" indent="-446088">
              <a:lnSpc>
                <a:spcPct val="100000"/>
              </a:lnSpc>
              <a:spcBef>
                <a:spcPts val="300"/>
              </a:spcBef>
              <a:spcAft>
                <a:spcPts val="300"/>
              </a:spcAft>
              <a:buFontTx/>
              <a:buChar char="-"/>
            </a:pPr>
            <a:r>
              <a:rPr lang="de-CH" sz="2500" dirty="0"/>
              <a:t>Die </a:t>
            </a:r>
            <a:r>
              <a:rPr lang="de-CH" sz="2500" dirty="0" err="1"/>
              <a:t>Baumzahl</a:t>
            </a:r>
            <a:r>
              <a:rPr lang="de-CH" sz="2500" dirty="0"/>
              <a:t> nimmt ab</a:t>
            </a:r>
          </a:p>
          <a:p>
            <a:pPr marL="1162050" lvl="2" indent="-446088">
              <a:lnSpc>
                <a:spcPct val="100000"/>
              </a:lnSpc>
              <a:spcBef>
                <a:spcPts val="300"/>
              </a:spcBef>
              <a:spcAft>
                <a:spcPts val="300"/>
              </a:spcAft>
              <a:buFontTx/>
              <a:buChar char="-"/>
            </a:pPr>
            <a:r>
              <a:rPr lang="de-CH" sz="2500" dirty="0"/>
              <a:t>Distanzen zur Zurechnungsfläche zu weit</a:t>
            </a:r>
          </a:p>
          <a:p>
            <a:pPr marL="457200" indent="-457200">
              <a:lnSpc>
                <a:spcPct val="100000"/>
              </a:lnSpc>
              <a:spcBef>
                <a:spcPts val="600"/>
              </a:spcBef>
              <a:spcAft>
                <a:spcPts val="600"/>
              </a:spcAft>
              <a:buFont typeface="Arial" panose="020B0604020202020204" pitchFamily="34" charset="0"/>
              <a:buChar char="•"/>
            </a:pPr>
            <a:r>
              <a:rPr lang="de-CH" sz="2500" dirty="0"/>
              <a:t>Hecken</a:t>
            </a:r>
          </a:p>
          <a:p>
            <a:pPr marL="1173163" lvl="2" indent="-457200">
              <a:lnSpc>
                <a:spcPct val="100000"/>
              </a:lnSpc>
              <a:spcBef>
                <a:spcPts val="300"/>
              </a:spcBef>
              <a:spcAft>
                <a:spcPts val="300"/>
              </a:spcAft>
              <a:buFontTx/>
              <a:buChar char="-"/>
            </a:pPr>
            <a:r>
              <a:rPr lang="de-CH" sz="2500" dirty="0"/>
              <a:t>Falsche Bewirtschaftung des Krautsaums</a:t>
            </a:r>
          </a:p>
          <a:p>
            <a:pPr marL="1173163" lvl="2" indent="-457200">
              <a:lnSpc>
                <a:spcPct val="100000"/>
              </a:lnSpc>
              <a:spcBef>
                <a:spcPts val="300"/>
              </a:spcBef>
              <a:spcAft>
                <a:spcPts val="300"/>
              </a:spcAft>
              <a:buFontTx/>
              <a:buChar char="-"/>
            </a:pPr>
            <a:r>
              <a:rPr lang="de-CH" sz="2500" dirty="0"/>
              <a:t>Mangelnde Gehölzpflege</a:t>
            </a:r>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17</a:t>
            </a:fld>
            <a:endParaRPr lang="de-CH" dirty="0"/>
          </a:p>
        </p:txBody>
      </p:sp>
    </p:spTree>
    <p:extLst>
      <p:ext uri="{BB962C8B-B14F-4D97-AF65-F5344CB8AC3E}">
        <p14:creationId xmlns:p14="http://schemas.microsoft.com/office/powerpoint/2010/main" val="1637646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pPr eaLnBrk="1" hangingPunct="1">
              <a:tabLst>
                <a:tab pos="10944225" algn="r"/>
              </a:tabLst>
            </a:pPr>
            <a:r>
              <a:rPr lang="de-CH" b="1" dirty="0"/>
              <a:t>2. Aktuelles aus den Biodiversitätsmassnahmen</a:t>
            </a:r>
            <a:br>
              <a:rPr lang="de-CH" b="1" dirty="0"/>
            </a:br>
            <a:r>
              <a:rPr lang="de-CH" sz="2800" dirty="0"/>
              <a:t>Beiträge für Hochstammbäume</a:t>
            </a:r>
            <a:endParaRPr lang="de-CH" altLang="de-DE" dirty="0"/>
          </a:p>
        </p:txBody>
      </p:sp>
      <p:sp>
        <p:nvSpPr>
          <p:cNvPr id="9219" name="Inhaltsplatzhalter 6"/>
          <p:cNvSpPr>
            <a:spLocks noGrp="1"/>
          </p:cNvSpPr>
          <p:nvPr>
            <p:ph sz="half" idx="1"/>
          </p:nvPr>
        </p:nvSpPr>
        <p:spPr>
          <a:xfrm>
            <a:off x="820589" y="2276872"/>
            <a:ext cx="5329808" cy="4672799"/>
          </a:xfrm>
        </p:spPr>
        <p:txBody>
          <a:bodyPr/>
          <a:lstStyle/>
          <a:p>
            <a:pPr marL="0" marR="0" lvl="0" indent="0" algn="l" defTabSz="449263" rtl="0" eaLnBrk="0" fontAlgn="base" latinLnBrk="0" hangingPunct="0">
              <a:lnSpc>
                <a:spcPct val="105000"/>
              </a:lnSpc>
              <a:spcBef>
                <a:spcPct val="0"/>
              </a:spcBef>
              <a:spcAft>
                <a:spcPct val="0"/>
              </a:spcAft>
              <a:buClrTx/>
              <a:buSzTx/>
              <a:buFont typeface="Arial" panose="020B0604020202020204" pitchFamily="34" charset="0"/>
              <a:buNone/>
              <a:tabLst/>
              <a:defRPr/>
            </a:pPr>
            <a:r>
              <a:rPr kumimoji="0" lang="de-CH" sz="2600" b="0" i="0" strike="noStrike" kern="1200" cap="none" spc="0" normalizeH="0" baseline="0" noProof="0" dirty="0">
                <a:ln>
                  <a:noFill/>
                </a:ln>
                <a:solidFill>
                  <a:prstClr val="black"/>
                </a:solidFill>
                <a:effectLst/>
                <a:uLnTx/>
                <a:uFillTx/>
                <a:latin typeface="Arial" panose="020B0604020202020204"/>
                <a:ea typeface="+mn-ea"/>
                <a:cs typeface="+mn-cs"/>
              </a:rPr>
              <a:t>Bedingungen QI</a:t>
            </a:r>
            <a:endParaRPr lang="de-CH" dirty="0">
              <a:solidFill>
                <a:prstClr val="black"/>
              </a:solidFill>
              <a:latin typeface="Arial" panose="020B0604020202020204"/>
            </a:endParaRPr>
          </a:p>
          <a:p>
            <a:pPr marL="457200" marR="0" lvl="0" indent="-457200" algn="l" defTabSz="449263" rtl="0" eaLnBrk="0" fontAlgn="base" latinLnBrk="0" hangingPunct="0">
              <a:lnSpc>
                <a:spcPct val="105000"/>
              </a:lnSpc>
              <a:spcBef>
                <a:spcPct val="0"/>
              </a:spcBef>
              <a:spcAft>
                <a:spcPct val="0"/>
              </a:spcAft>
              <a:buClrTx/>
              <a:buSzTx/>
              <a:buFont typeface="Arial" panose="020B0604020202020204" pitchFamily="34" charset="0"/>
              <a:buChar char="•"/>
              <a:tabLst/>
              <a:defRPr/>
            </a:pPr>
            <a:r>
              <a:rPr kumimoji="0" lang="de-CH" sz="26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Beiträge für höchstens 120/100 Bäume pro Ha</a:t>
            </a:r>
          </a:p>
          <a:p>
            <a:pPr marL="457200" marR="0" lvl="0" indent="-457200" algn="l" defTabSz="449263" rtl="0" eaLnBrk="0" fontAlgn="base" latinLnBrk="0" hangingPunct="0">
              <a:lnSpc>
                <a:spcPct val="105000"/>
              </a:lnSpc>
              <a:spcBef>
                <a:spcPct val="0"/>
              </a:spcBef>
              <a:spcAft>
                <a:spcPct val="0"/>
              </a:spcAft>
              <a:buClrTx/>
              <a:buSzTx/>
              <a:buFont typeface="Arial" panose="020B0604020202020204" pitchFamily="34" charset="0"/>
              <a:buChar char="•"/>
              <a:tabLst/>
              <a:defRPr/>
            </a:pPr>
            <a:r>
              <a:rPr lang="de-CH" dirty="0">
                <a:solidFill>
                  <a:prstClr val="black"/>
                </a:solidFill>
                <a:latin typeface="Arial" panose="020B0604020202020204"/>
              </a:rPr>
              <a:t>In Distanz angepflanzt, die eine normale Entwicklung ermöglicht</a:t>
            </a:r>
          </a:p>
          <a:p>
            <a:pPr marL="457200" marR="0" lvl="0" indent="-457200" algn="l" defTabSz="449263" rtl="0" eaLnBrk="0" fontAlgn="base" latinLnBrk="0" hangingPunct="0">
              <a:lnSpc>
                <a:spcPct val="105000"/>
              </a:lnSpc>
              <a:spcBef>
                <a:spcPct val="0"/>
              </a:spcBef>
              <a:spcAft>
                <a:spcPct val="0"/>
              </a:spcAft>
              <a:buClrTx/>
              <a:buSzTx/>
              <a:buFont typeface="Arial" panose="020B0604020202020204" pitchFamily="34" charset="0"/>
              <a:buChar char="•"/>
              <a:tabLst/>
              <a:defRPr/>
            </a:pPr>
            <a:r>
              <a:rPr kumimoji="0" lang="de-CH" sz="2600" b="0" i="0" u="none" strike="noStrike" kern="1200" cap="none" spc="0" normalizeH="0" baseline="0" noProof="0" dirty="0">
                <a:ln>
                  <a:noFill/>
                </a:ln>
                <a:solidFill>
                  <a:prstClr val="black"/>
                </a:solidFill>
                <a:effectLst/>
                <a:uLnTx/>
                <a:uFillTx/>
                <a:latin typeface="Arial" panose="020B0604020202020204"/>
                <a:ea typeface="+mn-ea"/>
                <a:cs typeface="+mn-cs"/>
              </a:rPr>
              <a:t>Stammhöhe 1,2m/ 1,6m</a:t>
            </a:r>
          </a:p>
          <a:p>
            <a:pPr marL="457200" marR="0" lvl="0" indent="-457200" algn="l" defTabSz="449263" rtl="0" eaLnBrk="0" fontAlgn="base" latinLnBrk="0" hangingPunct="0">
              <a:lnSpc>
                <a:spcPct val="105000"/>
              </a:lnSpc>
              <a:spcBef>
                <a:spcPct val="0"/>
              </a:spcBef>
              <a:spcAft>
                <a:spcPct val="0"/>
              </a:spcAft>
              <a:buClrTx/>
              <a:buSzTx/>
              <a:buFont typeface="Arial" panose="020B0604020202020204" pitchFamily="34" charset="0"/>
              <a:buChar char="•"/>
              <a:tabLst/>
              <a:defRPr/>
            </a:pPr>
            <a:r>
              <a:rPr lang="de-CH" dirty="0">
                <a:solidFill>
                  <a:prstClr val="black"/>
                </a:solidFill>
                <a:latin typeface="Arial" panose="020B0604020202020204"/>
              </a:rPr>
              <a:t>Abstand zu Wald 10m,</a:t>
            </a:r>
          </a:p>
          <a:p>
            <a:pPr marL="457200" marR="0" lvl="0" indent="-457200" algn="l" defTabSz="449263" rtl="0" eaLnBrk="0" fontAlgn="base" latinLnBrk="0" hangingPunct="0">
              <a:lnSpc>
                <a:spcPct val="105000"/>
              </a:lnSpc>
              <a:spcBef>
                <a:spcPct val="0"/>
              </a:spcBef>
              <a:spcAft>
                <a:spcPct val="0"/>
              </a:spcAft>
              <a:buClrTx/>
              <a:buSzTx/>
              <a:buFont typeface="Arial" panose="020B0604020202020204" pitchFamily="34" charset="0"/>
              <a:buChar char="•"/>
              <a:tabLst/>
              <a:defRPr/>
            </a:pPr>
            <a:r>
              <a:rPr lang="de-CH" dirty="0">
                <a:solidFill>
                  <a:prstClr val="black"/>
                </a:solidFill>
                <a:latin typeface="Arial" panose="020B0604020202020204"/>
              </a:rPr>
              <a:t>Abstand zu Hecken kann kleiner als 10m sein.</a:t>
            </a:r>
          </a:p>
          <a:p>
            <a:pPr marR="0" lvl="0" algn="l" defTabSz="449263" rtl="0" eaLnBrk="0" fontAlgn="base" latinLnBrk="0" hangingPunct="0">
              <a:lnSpc>
                <a:spcPct val="105000"/>
              </a:lnSpc>
              <a:spcBef>
                <a:spcPct val="0"/>
              </a:spcBef>
              <a:spcAft>
                <a:spcPct val="0"/>
              </a:spcAft>
              <a:buClrTx/>
              <a:buSzTx/>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DZV Anhang 4: Ziffer 12.1</a:t>
            </a:r>
          </a:p>
          <a:p>
            <a:pPr eaLnBrk="1" hangingPunct="1">
              <a:tabLst>
                <a:tab pos="10944225" algn="r"/>
              </a:tabLst>
            </a:pPr>
            <a:endParaRPr lang="de-CH" altLang="de-DE" sz="2000" dirty="0"/>
          </a:p>
          <a:p>
            <a:pPr marL="457200" indent="-457200" algn="ctr" eaLnBrk="1" hangingPunct="1">
              <a:buFont typeface="Wingdings" panose="05000000000000000000" pitchFamily="2" charset="2"/>
              <a:buChar char="Ø"/>
              <a:tabLst>
                <a:tab pos="10944225" algn="r"/>
              </a:tabLst>
            </a:pPr>
            <a:endParaRPr lang="de-CH" altLang="de-DE" sz="900" dirty="0"/>
          </a:p>
          <a:p>
            <a:pPr marL="457200" indent="-457200" eaLnBrk="1" hangingPunct="1">
              <a:buFont typeface="Arial" panose="020B0604020202020204" pitchFamily="34" charset="0"/>
              <a:buChar char="•"/>
              <a:tabLst>
                <a:tab pos="10944225" algn="r"/>
              </a:tabLst>
            </a:pPr>
            <a:endParaRPr lang="de-CH" altLang="de-DE" sz="3200" dirty="0"/>
          </a:p>
        </p:txBody>
      </p:sp>
      <p:sp>
        <p:nvSpPr>
          <p:cNvPr id="4" name="Inhaltsplatzhalter 3">
            <a:extLst>
              <a:ext uri="{FF2B5EF4-FFF2-40B4-BE49-F238E27FC236}">
                <a16:creationId xmlns:a16="http://schemas.microsoft.com/office/drawing/2014/main" id="{8469CE8D-ED1E-86AE-B48A-5CD6E3C3BD4C}"/>
              </a:ext>
            </a:extLst>
          </p:cNvPr>
          <p:cNvSpPr>
            <a:spLocks noGrp="1"/>
          </p:cNvSpPr>
          <p:nvPr>
            <p:ph sz="half" idx="2"/>
          </p:nvPr>
        </p:nvSpPr>
        <p:spPr>
          <a:xfrm>
            <a:off x="6457231" y="1852614"/>
            <a:ext cx="5329015" cy="4881034"/>
          </a:xfrm>
        </p:spPr>
        <p:txBody>
          <a:bodyPr/>
          <a:lstStyle/>
          <a:p>
            <a:endParaRPr lang="de-CH" dirty="0"/>
          </a:p>
          <a:p>
            <a:r>
              <a:rPr lang="de-CH" dirty="0"/>
              <a:t>Bedingungen QII</a:t>
            </a:r>
          </a:p>
          <a:p>
            <a:pPr marL="457200" indent="-457200">
              <a:buFont typeface="Arial" panose="020B0604020202020204" pitchFamily="34" charset="0"/>
              <a:buChar char="•"/>
            </a:pPr>
            <a:r>
              <a:rPr lang="de-CH" dirty="0"/>
              <a:t>Baumgruppe mindestes 10 Bäume</a:t>
            </a:r>
          </a:p>
          <a:p>
            <a:pPr marL="457200" indent="-457200">
              <a:buFont typeface="Arial" panose="020B0604020202020204" pitchFamily="34" charset="0"/>
              <a:buChar char="•"/>
            </a:pPr>
            <a:r>
              <a:rPr lang="de-CH" dirty="0">
                <a:highlight>
                  <a:srgbClr val="FFFF00"/>
                </a:highlight>
              </a:rPr>
              <a:t>Die Dichte darf maximal 120/100 Bäume pro Ha betragen</a:t>
            </a:r>
          </a:p>
          <a:p>
            <a:pPr marL="457200" indent="-457200">
              <a:buFont typeface="Arial" panose="020B0604020202020204" pitchFamily="34" charset="0"/>
              <a:buChar char="•"/>
            </a:pPr>
            <a:r>
              <a:rPr lang="de-CH" dirty="0"/>
              <a:t>Distanz zwischen Bäumen max. 30m</a:t>
            </a:r>
          </a:p>
          <a:p>
            <a:pPr marL="457200" indent="-457200">
              <a:buFont typeface="Arial" panose="020B0604020202020204" pitchFamily="34" charset="0"/>
              <a:buChar char="•"/>
            </a:pPr>
            <a:r>
              <a:rPr lang="de-CH" dirty="0"/>
              <a:t>Zurechnungsfläche nötig</a:t>
            </a:r>
          </a:p>
          <a:p>
            <a:pPr marL="457200" indent="-457200">
              <a:buFont typeface="Arial" panose="020B0604020202020204" pitchFamily="34" charset="0"/>
              <a:buChar char="•"/>
            </a:pPr>
            <a:r>
              <a:rPr lang="de-CH" dirty="0"/>
              <a:t>Kann überbetrieblich erfüllt werden</a:t>
            </a:r>
          </a:p>
          <a:p>
            <a:pPr marL="0" marR="0" lvl="0" indent="0" algn="l" defTabSz="449263" rtl="0" eaLnBrk="0" fontAlgn="base" latinLnBrk="0" hangingPunct="0">
              <a:lnSpc>
                <a:spcPct val="105000"/>
              </a:lnSpc>
              <a:spcBef>
                <a:spcPct val="0"/>
              </a:spcBef>
              <a:spcAft>
                <a:spcPct val="0"/>
              </a:spcAft>
              <a:buClrTx/>
              <a:buSzTx/>
              <a:buFont typeface="Arial" panose="020B0604020202020204" pitchFamily="34" charset="0"/>
              <a:buNone/>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DZV Anhang 4: Ziffer 12.2</a:t>
            </a:r>
          </a:p>
          <a:p>
            <a:endParaRPr lang="de-CH" dirty="0"/>
          </a:p>
          <a:p>
            <a:pPr marL="457200" indent="-457200">
              <a:buFontTx/>
              <a:buChar char="-"/>
            </a:pPr>
            <a:endParaRPr lang="de-CH" dirty="0"/>
          </a:p>
        </p:txBody>
      </p:sp>
      <p:sp>
        <p:nvSpPr>
          <p:cNvPr id="6" name="Foliennummernplatzhalter 5">
            <a:extLst>
              <a:ext uri="{FF2B5EF4-FFF2-40B4-BE49-F238E27FC236}">
                <a16:creationId xmlns:a16="http://schemas.microsoft.com/office/drawing/2014/main" id="{1EBB3F41-2068-480C-A9D4-68395196A531}"/>
              </a:ext>
            </a:extLst>
          </p:cNvPr>
          <p:cNvSpPr>
            <a:spLocks noGrp="1"/>
          </p:cNvSpPr>
          <p:nvPr>
            <p:ph type="sldNum" sz="quarter" idx="12"/>
          </p:nvPr>
        </p:nvSpPr>
        <p:spPr/>
        <p:txBody>
          <a:bodyPr/>
          <a:lstStyle/>
          <a:p>
            <a:pPr>
              <a:defRPr/>
            </a:pPr>
            <a:fld id="{679838B9-21EE-4CFB-9CE1-C2D72AD72367}" type="slidenum">
              <a:rPr lang="de-CH"/>
              <a:pPr>
                <a:defRPr/>
              </a:pPr>
              <a:t>18</a:t>
            </a:fld>
            <a:endParaRPr lang="de-CH" dirty="0"/>
          </a:p>
        </p:txBody>
      </p:sp>
    </p:spTree>
    <p:extLst>
      <p:ext uri="{BB962C8B-B14F-4D97-AF65-F5344CB8AC3E}">
        <p14:creationId xmlns:p14="http://schemas.microsoft.com/office/powerpoint/2010/main" val="3858152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Checkliste zur Beurteilung der fachgerechten Baumpflege</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a:lnSpc>
                <a:spcPct val="100000"/>
              </a:lnSpc>
              <a:spcBef>
                <a:spcPts val="600"/>
              </a:spcBef>
              <a:spcAft>
                <a:spcPts val="600"/>
              </a:spcAft>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19</a:t>
            </a:fld>
            <a:endParaRPr lang="de-CH" dirty="0"/>
          </a:p>
        </p:txBody>
      </p:sp>
      <p:pic>
        <p:nvPicPr>
          <p:cNvPr id="8" name="Inhaltsplatzhalter 9">
            <a:extLst>
              <a:ext uri="{FF2B5EF4-FFF2-40B4-BE49-F238E27FC236}">
                <a16:creationId xmlns:a16="http://schemas.microsoft.com/office/drawing/2014/main" id="{F3FC1B24-A084-AFB7-4DA2-17ED72DCCEF5}"/>
              </a:ext>
            </a:extLst>
          </p:cNvPr>
          <p:cNvPicPr>
            <a:picLocks noChangeAspect="1"/>
          </p:cNvPicPr>
          <p:nvPr/>
        </p:nvPicPr>
        <p:blipFill>
          <a:blip r:embed="rId2"/>
          <a:stretch>
            <a:fillRect/>
          </a:stretch>
        </p:blipFill>
        <p:spPr>
          <a:xfrm>
            <a:off x="834312" y="2184817"/>
            <a:ext cx="7224157" cy="4500611"/>
          </a:xfrm>
          <a:prstGeom prst="rect">
            <a:avLst/>
          </a:prstGeom>
        </p:spPr>
      </p:pic>
      <p:sp>
        <p:nvSpPr>
          <p:cNvPr id="7" name="Textfeld 6">
            <a:extLst>
              <a:ext uri="{FF2B5EF4-FFF2-40B4-BE49-F238E27FC236}">
                <a16:creationId xmlns:a16="http://schemas.microsoft.com/office/drawing/2014/main" id="{561024F8-C881-3FF7-84F2-1AFA6BD00C3A}"/>
              </a:ext>
            </a:extLst>
          </p:cNvPr>
          <p:cNvSpPr txBox="1"/>
          <p:nvPr/>
        </p:nvSpPr>
        <p:spPr>
          <a:xfrm>
            <a:off x="4943872" y="4581128"/>
            <a:ext cx="1417055" cy="276999"/>
          </a:xfrm>
          <a:prstGeom prst="rect">
            <a:avLst/>
          </a:prstGeom>
          <a:noFill/>
        </p:spPr>
        <p:txBody>
          <a:bodyPr wrap="none" lIns="0" tIns="0" rIns="0" bIns="0" rtlCol="0">
            <a:spAutoFit/>
          </a:bodyPr>
          <a:lstStyle/>
          <a:p>
            <a:r>
              <a:rPr lang="en-US" sz="1800" u="sng" dirty="0">
                <a:solidFill>
                  <a:srgbClr val="0000FF"/>
                </a:solidFill>
                <a:effectLst/>
                <a:latin typeface="+mj-lt"/>
                <a:ea typeface="Arial" panose="020B0604020202020204" pitchFamily="34" charset="0"/>
                <a:hlinkClick r:id="rId3"/>
              </a:rPr>
              <a:t>--&gt; </a:t>
            </a:r>
            <a:r>
              <a:rPr lang="en-US" sz="1800" u="sng" dirty="0" err="1">
                <a:solidFill>
                  <a:srgbClr val="0000FF"/>
                </a:solidFill>
                <a:effectLst/>
                <a:latin typeface="+mj-lt"/>
                <a:ea typeface="Arial" panose="020B0604020202020204" pitchFamily="34" charset="0"/>
                <a:hlinkClick r:id="rId3"/>
              </a:rPr>
              <a:t>Checkliste</a:t>
            </a:r>
            <a:endParaRPr lang="de-CH" dirty="0">
              <a:highlight>
                <a:srgbClr val="FFFF00"/>
              </a:highlight>
              <a:latin typeface="+mj-lt"/>
            </a:endParaRPr>
          </a:p>
        </p:txBody>
      </p:sp>
    </p:spTree>
    <p:extLst>
      <p:ext uri="{BB962C8B-B14F-4D97-AF65-F5344CB8AC3E}">
        <p14:creationId xmlns:p14="http://schemas.microsoft.com/office/powerpoint/2010/main" val="2521327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pPr algn="ctr"/>
            <a:br>
              <a:rPr lang="de-CH" sz="2000" dirty="0"/>
            </a:br>
            <a:endParaRPr lang="de-CH" sz="2000" dirty="0">
              <a:highlight>
                <a:srgbClr val="FFFF00"/>
              </a:highlight>
            </a:endParaRP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2</a:t>
            </a:fld>
            <a:endParaRPr lang="de-CH" dirty="0"/>
          </a:p>
        </p:txBody>
      </p:sp>
      <p:pic>
        <p:nvPicPr>
          <p:cNvPr id="8" name="Grafik 7">
            <a:extLst>
              <a:ext uri="{FF2B5EF4-FFF2-40B4-BE49-F238E27FC236}">
                <a16:creationId xmlns:a16="http://schemas.microsoft.com/office/drawing/2014/main" id="{F2256552-0BC1-3F71-41B5-33334B7A9A50}"/>
              </a:ext>
            </a:extLst>
          </p:cNvPr>
          <p:cNvPicPr>
            <a:picLocks noChangeAspect="1"/>
          </p:cNvPicPr>
          <p:nvPr/>
        </p:nvPicPr>
        <p:blipFill>
          <a:blip r:embed="rId3"/>
          <a:stretch>
            <a:fillRect/>
          </a:stretch>
        </p:blipFill>
        <p:spPr>
          <a:xfrm>
            <a:off x="3719736" y="1669978"/>
            <a:ext cx="5291787" cy="3487214"/>
          </a:xfrm>
          <a:prstGeom prst="rect">
            <a:avLst/>
          </a:prstGeom>
        </p:spPr>
      </p:pic>
      <p:sp>
        <p:nvSpPr>
          <p:cNvPr id="9" name="Titel 8">
            <a:extLst>
              <a:ext uri="{FF2B5EF4-FFF2-40B4-BE49-F238E27FC236}">
                <a16:creationId xmlns:a16="http://schemas.microsoft.com/office/drawing/2014/main" id="{73D0AA02-CCA7-0517-BB95-C2B854A16B80}"/>
              </a:ext>
            </a:extLst>
          </p:cNvPr>
          <p:cNvSpPr>
            <a:spLocks noGrp="1"/>
          </p:cNvSpPr>
          <p:nvPr>
            <p:ph type="title"/>
          </p:nvPr>
        </p:nvSpPr>
        <p:spPr/>
        <p:txBody>
          <a:bodyPr/>
          <a:lstStyle/>
          <a:p>
            <a:endParaRPr lang="de-CH"/>
          </a:p>
        </p:txBody>
      </p:sp>
      <p:pic>
        <p:nvPicPr>
          <p:cNvPr id="11" name="Grafik 10" descr="Screenshot 2021-01-08 112124">
            <a:extLst>
              <a:ext uri="{FF2B5EF4-FFF2-40B4-BE49-F238E27FC236}">
                <a16:creationId xmlns:a16="http://schemas.microsoft.com/office/drawing/2014/main" id="{4B62C4F8-8166-173C-A27A-310073F05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09" t="88831" r="13406" b="5476"/>
          <a:stretch>
            <a:fillRect/>
          </a:stretch>
        </p:blipFill>
        <p:spPr bwMode="auto">
          <a:xfrm>
            <a:off x="2982102" y="5154089"/>
            <a:ext cx="6696105" cy="248279"/>
          </a:xfrm>
          <a:prstGeom prst="rect">
            <a:avLst/>
          </a:prstGeom>
          <a:noFill/>
          <a:extLst>
            <a:ext uri="{909E8E84-426E-40DD-AFC4-6F175D3DCCD1}">
              <a14:hiddenFill xmlns:a14="http://schemas.microsoft.com/office/drawing/2010/main">
                <a:solidFill>
                  <a:srgbClr val="FFFFFF"/>
                </a:solidFill>
              </a14:hiddenFill>
            </a:ext>
          </a:extLst>
        </p:spPr>
      </p:pic>
      <p:sp>
        <p:nvSpPr>
          <p:cNvPr id="12" name="Legende mit Pfeil nach unten 7">
            <a:extLst>
              <a:ext uri="{FF2B5EF4-FFF2-40B4-BE49-F238E27FC236}">
                <a16:creationId xmlns:a16="http://schemas.microsoft.com/office/drawing/2014/main" id="{3E109052-6E63-FDFB-815A-D2D0921C5E37}"/>
              </a:ext>
            </a:extLst>
          </p:cNvPr>
          <p:cNvSpPr>
            <a:spLocks noChangeArrowheads="1"/>
          </p:cNvSpPr>
          <p:nvPr/>
        </p:nvSpPr>
        <p:spPr bwMode="auto">
          <a:xfrm>
            <a:off x="2414815" y="4310205"/>
            <a:ext cx="1872208" cy="739341"/>
          </a:xfrm>
          <a:prstGeom prst="downArrowCallout">
            <a:avLst>
              <a:gd name="adj1" fmla="val 6820"/>
              <a:gd name="adj2" fmla="val 10857"/>
              <a:gd name="adj3" fmla="val 20958"/>
              <a:gd name="adj4" fmla="val 64977"/>
            </a:avLst>
          </a:prstGeom>
          <a:solidFill>
            <a:srgbClr val="B1B9BD"/>
          </a:solidFill>
          <a:ln w="12700">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System"/>
              </a:rPr>
              <a:t>Mikrofon ein/ausschalten</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13" name="Legende mit Pfeil nach unten 7">
            <a:extLst>
              <a:ext uri="{FF2B5EF4-FFF2-40B4-BE49-F238E27FC236}">
                <a16:creationId xmlns:a16="http://schemas.microsoft.com/office/drawing/2014/main" id="{E39CED8E-38FB-4059-D6B4-CEF63FEE816A}"/>
              </a:ext>
            </a:extLst>
          </p:cNvPr>
          <p:cNvSpPr>
            <a:spLocks noChangeArrowheads="1"/>
          </p:cNvSpPr>
          <p:nvPr/>
        </p:nvSpPr>
        <p:spPr bwMode="auto">
          <a:xfrm>
            <a:off x="5394050" y="4294643"/>
            <a:ext cx="1872208" cy="758305"/>
          </a:xfrm>
          <a:prstGeom prst="downArrowCallout">
            <a:avLst>
              <a:gd name="adj1" fmla="val 6820"/>
              <a:gd name="adj2" fmla="val 10857"/>
              <a:gd name="adj3" fmla="val 20958"/>
              <a:gd name="adj4" fmla="val 64977"/>
            </a:avLst>
          </a:prstGeom>
          <a:solidFill>
            <a:srgbClr val="B1B9BD"/>
          </a:solidFill>
          <a:ln w="12700">
            <a:solidFill>
              <a:srgbClr val="000000"/>
            </a:solidFill>
            <a:miter lim="800000"/>
            <a:headEnd/>
            <a:tailEnd/>
          </a:ln>
        </p:spPr>
        <p:txBody>
          <a:bodyPr vert="horz" wrap="square" lIns="0" tIns="0" rIns="0" bIns="0" numCol="1" anchor="ctr" anchorCtr="0" compatLnSpc="1">
            <a:prstTxWarp prst="textNoShape">
              <a:avLst/>
            </a:prstTxWarp>
          </a:bodyPr>
          <a:lstStyle/>
          <a:p>
            <a:pPr lvl="0" algn="ctr" eaLnBrk="0" hangingPunct="0"/>
            <a:r>
              <a:rPr lang="de-DE" altLang="de-DE" sz="1600" dirty="0">
                <a:solidFill>
                  <a:srgbClr val="000000"/>
                </a:solidFill>
                <a:latin typeface="Arial" panose="020B0604020202020204" pitchFamily="34" charset="0"/>
                <a:ea typeface="Arial" panose="020B0604020202020204" pitchFamily="34" charset="0"/>
                <a:cs typeface="System"/>
              </a:rPr>
              <a:t>Hand heben für Wortmeldung</a:t>
            </a:r>
            <a:endParaRPr lang="de-DE" altLang="de-DE" sz="1600" dirty="0">
              <a:latin typeface="Arial" panose="020B0604020202020204" pitchFamily="34" charset="0"/>
            </a:endParaRPr>
          </a:p>
        </p:txBody>
      </p:sp>
      <p:sp>
        <p:nvSpPr>
          <p:cNvPr id="15" name="Legende mit Pfeil nach oben 10">
            <a:extLst>
              <a:ext uri="{FF2B5EF4-FFF2-40B4-BE49-F238E27FC236}">
                <a16:creationId xmlns:a16="http://schemas.microsoft.com/office/drawing/2014/main" id="{55DFA9EF-86E4-713D-EB6A-A606F8522D45}"/>
              </a:ext>
            </a:extLst>
          </p:cNvPr>
          <p:cNvSpPr>
            <a:spLocks noChangeArrowheads="1"/>
          </p:cNvSpPr>
          <p:nvPr/>
        </p:nvSpPr>
        <p:spPr bwMode="auto">
          <a:xfrm>
            <a:off x="6023992" y="5503509"/>
            <a:ext cx="1660599" cy="591575"/>
          </a:xfrm>
          <a:prstGeom prst="upArrowCallout">
            <a:avLst>
              <a:gd name="adj1" fmla="val 7491"/>
              <a:gd name="adj2" fmla="val 11870"/>
              <a:gd name="adj3" fmla="val 21993"/>
              <a:gd name="adj4" fmla="val 64977"/>
            </a:avLst>
          </a:prstGeom>
          <a:solidFill>
            <a:srgbClr val="B1B9BD"/>
          </a:solidFill>
          <a:ln w="12700">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System"/>
              </a:rPr>
              <a:t>Frage</a:t>
            </a:r>
            <a:r>
              <a:rPr kumimoji="0" lang="de-DE" altLang="de-DE" sz="1600" b="0" i="0" u="none" strike="noStrike" cap="none" normalizeH="0" dirty="0">
                <a:ln>
                  <a:noFill/>
                </a:ln>
                <a:solidFill>
                  <a:srgbClr val="000000"/>
                </a:solidFill>
                <a:effectLst/>
                <a:latin typeface="Arial" panose="020B0604020202020204" pitchFamily="34" charset="0"/>
                <a:ea typeface="Arial" panose="020B0604020202020204" pitchFamily="34" charset="0"/>
                <a:cs typeface="System"/>
              </a:rPr>
              <a:t> </a:t>
            </a:r>
            <a:r>
              <a:rPr kumimoji="0" lang="de-DE" altLang="de-DE" sz="16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System"/>
              </a:rPr>
              <a:t>schreiben</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040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Bewirtschaftung Krautsaum bei Hecken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a:lnSpc>
                <a:spcPct val="100000"/>
              </a:lnSpc>
              <a:spcBef>
                <a:spcPts val="600"/>
              </a:spcBef>
              <a:spcAft>
                <a:spcPts val="600"/>
              </a:spcAft>
            </a:pPr>
            <a:r>
              <a:rPr lang="de-CH" dirty="0"/>
              <a:t>BFF Qualitätsstufe II</a:t>
            </a:r>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marL="898525" indent="-363538">
              <a:lnSpc>
                <a:spcPct val="100000"/>
              </a:lnSpc>
              <a:spcBef>
                <a:spcPts val="600"/>
              </a:spcBef>
              <a:spcAft>
                <a:spcPts val="600"/>
              </a:spcAft>
              <a:buFont typeface="Wingdings" panose="05000000000000000000" pitchFamily="2" charset="2"/>
              <a:buChar char="Ø"/>
            </a:pPr>
            <a:r>
              <a:rPr lang="de-CH" dirty="0"/>
              <a:t>Bei Weidenutzung muss der Krautsaum nicht wieder </a:t>
            </a:r>
            <a:r>
              <a:rPr lang="de-CH" dirty="0" err="1"/>
              <a:t>ausgezäunt</a:t>
            </a:r>
            <a:r>
              <a:rPr lang="de-CH" dirty="0"/>
              <a:t> werden!</a:t>
            </a:r>
          </a:p>
          <a:p>
            <a:pPr>
              <a:lnSpc>
                <a:spcPct val="100000"/>
              </a:lnSpc>
              <a:spcBef>
                <a:spcPts val="600"/>
              </a:spcBef>
              <a:spcAft>
                <a:spcPts val="600"/>
              </a:spcAft>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20</a:t>
            </a:fld>
            <a:endParaRPr lang="de-CH" dirty="0"/>
          </a:p>
        </p:txBody>
      </p:sp>
      <p:pic>
        <p:nvPicPr>
          <p:cNvPr id="9" name="Grafik 8">
            <a:extLst>
              <a:ext uri="{FF2B5EF4-FFF2-40B4-BE49-F238E27FC236}">
                <a16:creationId xmlns:a16="http://schemas.microsoft.com/office/drawing/2014/main" id="{D4F5787C-0C72-947E-B820-7A7FF60BDD39}"/>
              </a:ext>
            </a:extLst>
          </p:cNvPr>
          <p:cNvPicPr>
            <a:picLocks noChangeAspect="1"/>
          </p:cNvPicPr>
          <p:nvPr/>
        </p:nvPicPr>
        <p:blipFill rotWithShape="1">
          <a:blip r:embed="rId3"/>
          <a:srcRect t="7110"/>
          <a:stretch/>
        </p:blipFill>
        <p:spPr>
          <a:xfrm>
            <a:off x="774889" y="2924943"/>
            <a:ext cx="11305256" cy="1867961"/>
          </a:xfrm>
          <a:prstGeom prst="rect">
            <a:avLst/>
          </a:prstGeom>
        </p:spPr>
      </p:pic>
    </p:spTree>
    <p:extLst>
      <p:ext uri="{BB962C8B-B14F-4D97-AF65-F5344CB8AC3E}">
        <p14:creationId xmlns:p14="http://schemas.microsoft.com/office/powerpoint/2010/main" val="333901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Rückführung alter Brachen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sz="2500" dirty="0"/>
              <a:t>Ziel</a:t>
            </a:r>
          </a:p>
          <a:p>
            <a:pPr marL="457200" indent="-457200">
              <a:lnSpc>
                <a:spcPct val="100000"/>
              </a:lnSpc>
              <a:spcBef>
                <a:spcPts val="600"/>
              </a:spcBef>
              <a:spcAft>
                <a:spcPts val="600"/>
              </a:spcAft>
              <a:buFont typeface="Arial" panose="020B0604020202020204" pitchFamily="34" charset="0"/>
              <a:buChar char="•"/>
            </a:pPr>
            <a:r>
              <a:rPr lang="de-CH" sz="2500" dirty="0"/>
              <a:t>Alte Brache in die Fruchtfolge zurückführen</a:t>
            </a:r>
          </a:p>
          <a:p>
            <a:pPr marL="457200" indent="-457200">
              <a:lnSpc>
                <a:spcPct val="100000"/>
              </a:lnSpc>
              <a:spcBef>
                <a:spcPts val="600"/>
              </a:spcBef>
              <a:spcAft>
                <a:spcPts val="600"/>
              </a:spcAft>
              <a:buFont typeface="Arial" panose="020B0604020202020204" pitchFamily="34" charset="0"/>
              <a:buChar char="•"/>
            </a:pPr>
            <a:r>
              <a:rPr lang="de-CH" sz="2500" dirty="0"/>
              <a:t>Verbessern der botanischen Qualität bei Brachen</a:t>
            </a:r>
          </a:p>
          <a:p>
            <a:pPr>
              <a:lnSpc>
                <a:spcPct val="100000"/>
              </a:lnSpc>
            </a:pPr>
            <a:endParaRPr lang="de-CH" sz="1600" dirty="0"/>
          </a:p>
          <a:p>
            <a:pPr>
              <a:lnSpc>
                <a:spcPct val="100000"/>
              </a:lnSpc>
              <a:spcBef>
                <a:spcPts val="600"/>
              </a:spcBef>
              <a:spcAft>
                <a:spcPts val="600"/>
              </a:spcAft>
            </a:pPr>
            <a:r>
              <a:rPr lang="de-CH" sz="2500" dirty="0"/>
              <a:t>Vorgehen</a:t>
            </a:r>
          </a:p>
          <a:p>
            <a:pPr marL="457200" indent="-457200">
              <a:lnSpc>
                <a:spcPct val="100000"/>
              </a:lnSpc>
              <a:spcBef>
                <a:spcPts val="600"/>
              </a:spcBef>
              <a:spcAft>
                <a:spcPts val="600"/>
              </a:spcAft>
              <a:buFont typeface="Arial" panose="020B0604020202020204" pitchFamily="34" charset="0"/>
              <a:buChar char="•"/>
            </a:pPr>
            <a:r>
              <a:rPr lang="de-CH" sz="2500" dirty="0"/>
              <a:t>Bewirtschafter von Brachen im  8. Standjahr werden Ende Jahr informiert</a:t>
            </a:r>
          </a:p>
          <a:p>
            <a:pPr marL="457200" indent="-457200">
              <a:lnSpc>
                <a:spcPct val="100000"/>
              </a:lnSpc>
              <a:spcBef>
                <a:spcPts val="600"/>
              </a:spcBef>
              <a:spcAft>
                <a:spcPts val="600"/>
              </a:spcAft>
              <a:buFont typeface="Arial" panose="020B0604020202020204" pitchFamily="34" charset="0"/>
              <a:buChar char="•"/>
            </a:pPr>
            <a:r>
              <a:rPr lang="de-CH" sz="2500" dirty="0"/>
              <a:t>Die betroffenen Brachen werden im System  umgestellt auf Code 598 (übrige offene Ackerfläche)</a:t>
            </a:r>
          </a:p>
          <a:p>
            <a:pPr marL="457200" indent="-457200">
              <a:lnSpc>
                <a:spcPct val="100000"/>
              </a:lnSpc>
              <a:spcBef>
                <a:spcPts val="600"/>
              </a:spcBef>
              <a:spcAft>
                <a:spcPts val="600"/>
              </a:spcAft>
              <a:buFont typeface="Arial" panose="020B0604020202020204" pitchFamily="34" charset="0"/>
              <a:buChar char="•"/>
            </a:pPr>
            <a:r>
              <a:rPr lang="de-CH" sz="2500" dirty="0"/>
              <a:t>Die Fläche wird mit der entsprechenden Ackerkultur an der Stichtagserhebung durch Bewirtschaftende neu angemeldet</a:t>
            </a:r>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21</a:t>
            </a:fld>
            <a:endParaRPr lang="de-CH" dirty="0"/>
          </a:p>
        </p:txBody>
      </p:sp>
    </p:spTree>
    <p:extLst>
      <p:ext uri="{BB962C8B-B14F-4D97-AF65-F5344CB8AC3E}">
        <p14:creationId xmlns:p14="http://schemas.microsoft.com/office/powerpoint/2010/main" val="1841675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Einjähriges Berufkraut</a:t>
            </a:r>
            <a:br>
              <a:rPr lang="de-CH" dirty="0"/>
            </a:br>
            <a:endParaRPr lang="de-CH" dirty="0"/>
          </a:p>
        </p:txBody>
      </p:sp>
      <p:sp>
        <p:nvSpPr>
          <p:cNvPr id="19" name="Inhaltsplatzhalter 18">
            <a:extLst>
              <a:ext uri="{FF2B5EF4-FFF2-40B4-BE49-F238E27FC236}">
                <a16:creationId xmlns:a16="http://schemas.microsoft.com/office/drawing/2014/main" id="{4A2A3D7D-6997-FF3B-A760-B32A412D0485}"/>
              </a:ext>
            </a:extLst>
          </p:cNvPr>
          <p:cNvSpPr>
            <a:spLocks noGrp="1"/>
          </p:cNvSpPr>
          <p:nvPr>
            <p:ph sz="half" idx="2"/>
          </p:nvPr>
        </p:nvSpPr>
        <p:spPr>
          <a:xfrm>
            <a:off x="5880042" y="1852612"/>
            <a:ext cx="5942072" cy="4672799"/>
          </a:xfrm>
        </p:spPr>
        <p:txBody>
          <a:bodyPr/>
          <a:lstStyle/>
          <a:p>
            <a:pPr>
              <a:lnSpc>
                <a:spcPct val="100000"/>
              </a:lnSpc>
              <a:spcBef>
                <a:spcPts val="600"/>
              </a:spcBef>
              <a:spcAft>
                <a:spcPts val="600"/>
              </a:spcAft>
            </a:pPr>
            <a:r>
              <a:rPr lang="de-CH" dirty="0"/>
              <a:t>Merkmale</a:t>
            </a:r>
          </a:p>
          <a:p>
            <a:pPr marL="457200" indent="-457200">
              <a:lnSpc>
                <a:spcPct val="100000"/>
              </a:lnSpc>
              <a:spcBef>
                <a:spcPts val="300"/>
              </a:spcBef>
              <a:spcAft>
                <a:spcPts val="300"/>
              </a:spcAft>
              <a:buFont typeface="Arial" panose="020B0604020202020204" pitchFamily="34" charset="0"/>
              <a:buChar char="•"/>
            </a:pPr>
            <a:r>
              <a:rPr lang="de-CH" dirty="0"/>
              <a:t>Korbblütler, Samen sehr flugfähig</a:t>
            </a:r>
          </a:p>
          <a:p>
            <a:pPr marL="457200" indent="-457200">
              <a:lnSpc>
                <a:spcPct val="100000"/>
              </a:lnSpc>
              <a:spcBef>
                <a:spcPts val="300"/>
              </a:spcBef>
              <a:spcAft>
                <a:spcPts val="300"/>
              </a:spcAft>
              <a:buFont typeface="Arial" panose="020B0604020202020204" pitchFamily="34" charset="0"/>
              <a:buChar char="•"/>
            </a:pPr>
            <a:r>
              <a:rPr lang="de-CH" dirty="0"/>
              <a:t>Bis 1,5 m hoch</a:t>
            </a:r>
          </a:p>
          <a:p>
            <a:pPr marL="457200" indent="-457200">
              <a:lnSpc>
                <a:spcPct val="100000"/>
              </a:lnSpc>
              <a:spcBef>
                <a:spcPts val="300"/>
              </a:spcBef>
              <a:spcAft>
                <a:spcPts val="300"/>
              </a:spcAft>
              <a:buFont typeface="Arial" panose="020B0604020202020204" pitchFamily="34" charset="0"/>
              <a:buChar char="•"/>
            </a:pPr>
            <a:r>
              <a:rPr lang="de-CH" dirty="0"/>
              <a:t>Behaarter Stängel</a:t>
            </a:r>
          </a:p>
          <a:p>
            <a:pPr>
              <a:lnSpc>
                <a:spcPct val="100000"/>
              </a:lnSpc>
              <a:spcBef>
                <a:spcPts val="300"/>
              </a:spcBef>
              <a:spcAft>
                <a:spcPts val="300"/>
              </a:spcAft>
            </a:pPr>
            <a:endParaRPr lang="de-CH" dirty="0"/>
          </a:p>
          <a:p>
            <a:r>
              <a:rPr lang="de-CH" dirty="0"/>
              <a:t>Bekämpfung</a:t>
            </a:r>
          </a:p>
          <a:p>
            <a:pPr marL="457200" indent="-457200">
              <a:lnSpc>
                <a:spcPct val="100000"/>
              </a:lnSpc>
              <a:spcBef>
                <a:spcPts val="300"/>
              </a:spcBef>
              <a:spcAft>
                <a:spcPts val="300"/>
              </a:spcAft>
              <a:buFont typeface="Arial" panose="020B0604020202020204" pitchFamily="34" charset="0"/>
              <a:buChar char="•"/>
            </a:pPr>
            <a:r>
              <a:rPr lang="de-CH" dirty="0"/>
              <a:t>Ausreissen</a:t>
            </a:r>
          </a:p>
          <a:p>
            <a:pPr marL="457200" indent="-457200">
              <a:lnSpc>
                <a:spcPct val="100000"/>
              </a:lnSpc>
              <a:spcBef>
                <a:spcPts val="300"/>
              </a:spcBef>
              <a:spcAft>
                <a:spcPts val="300"/>
              </a:spcAft>
              <a:buFont typeface="Arial" panose="020B0604020202020204" pitchFamily="34" charset="0"/>
              <a:buChar char="•"/>
            </a:pPr>
            <a:r>
              <a:rPr lang="de-CH" dirty="0"/>
              <a:t>Mehrmaliges Mähen</a:t>
            </a:r>
          </a:p>
          <a:p>
            <a:pPr marL="457200" indent="-457200">
              <a:lnSpc>
                <a:spcPct val="100000"/>
              </a:lnSpc>
              <a:spcBef>
                <a:spcPts val="300"/>
              </a:spcBef>
              <a:spcAft>
                <a:spcPts val="300"/>
              </a:spcAft>
              <a:buFont typeface="Arial" panose="020B0604020202020204" pitchFamily="34" charset="0"/>
              <a:buChar char="•"/>
            </a:pPr>
            <a:r>
              <a:rPr lang="de-CH" dirty="0"/>
              <a:t>Ev. als BFF Wiese abmelden</a:t>
            </a:r>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22</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pic>
        <p:nvPicPr>
          <p:cNvPr id="12" name="Grafik 11">
            <a:extLst>
              <a:ext uri="{FF2B5EF4-FFF2-40B4-BE49-F238E27FC236}">
                <a16:creationId xmlns:a16="http://schemas.microsoft.com/office/drawing/2014/main" id="{C4FD6ECE-83FB-2A3D-B5F9-299501D001FA}"/>
              </a:ext>
            </a:extLst>
          </p:cNvPr>
          <p:cNvPicPr>
            <a:picLocks noChangeAspect="1"/>
          </p:cNvPicPr>
          <p:nvPr/>
        </p:nvPicPr>
        <p:blipFill>
          <a:blip r:embed="rId3"/>
          <a:stretch>
            <a:fillRect/>
          </a:stretch>
        </p:blipFill>
        <p:spPr>
          <a:xfrm>
            <a:off x="460847" y="3524617"/>
            <a:ext cx="2114845" cy="3000794"/>
          </a:xfrm>
          <a:prstGeom prst="rect">
            <a:avLst/>
          </a:prstGeom>
        </p:spPr>
      </p:pic>
      <p:pic>
        <p:nvPicPr>
          <p:cNvPr id="15" name="Grafik 14">
            <a:extLst>
              <a:ext uri="{FF2B5EF4-FFF2-40B4-BE49-F238E27FC236}">
                <a16:creationId xmlns:a16="http://schemas.microsoft.com/office/drawing/2014/main" id="{0E490D05-E404-CEE6-51CA-EF34B6E89D05}"/>
              </a:ext>
            </a:extLst>
          </p:cNvPr>
          <p:cNvPicPr>
            <a:picLocks noChangeAspect="1"/>
          </p:cNvPicPr>
          <p:nvPr/>
        </p:nvPicPr>
        <p:blipFill>
          <a:blip r:embed="rId4"/>
          <a:stretch>
            <a:fillRect/>
          </a:stretch>
        </p:blipFill>
        <p:spPr>
          <a:xfrm>
            <a:off x="3366822" y="2260515"/>
            <a:ext cx="2010056" cy="2791215"/>
          </a:xfrm>
          <a:prstGeom prst="rect">
            <a:avLst/>
          </a:prstGeom>
        </p:spPr>
      </p:pic>
      <p:pic>
        <p:nvPicPr>
          <p:cNvPr id="17" name="Grafik 16">
            <a:extLst>
              <a:ext uri="{FF2B5EF4-FFF2-40B4-BE49-F238E27FC236}">
                <a16:creationId xmlns:a16="http://schemas.microsoft.com/office/drawing/2014/main" id="{82833917-8CEB-5D24-0588-B052C7F324CA}"/>
              </a:ext>
            </a:extLst>
          </p:cNvPr>
          <p:cNvPicPr>
            <a:picLocks noChangeAspect="1"/>
          </p:cNvPicPr>
          <p:nvPr/>
        </p:nvPicPr>
        <p:blipFill>
          <a:blip r:embed="rId5"/>
          <a:stretch>
            <a:fillRect/>
          </a:stretch>
        </p:blipFill>
        <p:spPr>
          <a:xfrm>
            <a:off x="2738237" y="3988748"/>
            <a:ext cx="2095792" cy="2810267"/>
          </a:xfrm>
          <a:prstGeom prst="rect">
            <a:avLst/>
          </a:prstGeom>
        </p:spPr>
      </p:pic>
    </p:spTree>
    <p:extLst>
      <p:ext uri="{BB962C8B-B14F-4D97-AF65-F5344CB8AC3E}">
        <p14:creationId xmlns:p14="http://schemas.microsoft.com/office/powerpoint/2010/main" val="118474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Kanadisches Berufkraut</a:t>
            </a:r>
            <a:br>
              <a:rPr lang="de-CH" dirty="0"/>
            </a:br>
            <a:endParaRPr lang="de-CH" dirty="0"/>
          </a:p>
        </p:txBody>
      </p:sp>
      <p:sp>
        <p:nvSpPr>
          <p:cNvPr id="19" name="Inhaltsplatzhalter 18">
            <a:extLst>
              <a:ext uri="{FF2B5EF4-FFF2-40B4-BE49-F238E27FC236}">
                <a16:creationId xmlns:a16="http://schemas.microsoft.com/office/drawing/2014/main" id="{4A2A3D7D-6997-FF3B-A760-B32A412D0485}"/>
              </a:ext>
            </a:extLst>
          </p:cNvPr>
          <p:cNvSpPr>
            <a:spLocks noGrp="1"/>
          </p:cNvSpPr>
          <p:nvPr>
            <p:ph sz="half" idx="2"/>
          </p:nvPr>
        </p:nvSpPr>
        <p:spPr>
          <a:xfrm>
            <a:off x="5303978" y="1852612"/>
            <a:ext cx="6518136" cy="4672799"/>
          </a:xfrm>
        </p:spPr>
        <p:txBody>
          <a:bodyPr/>
          <a:lstStyle/>
          <a:p>
            <a:pPr>
              <a:lnSpc>
                <a:spcPct val="100000"/>
              </a:lnSpc>
              <a:spcBef>
                <a:spcPts val="600"/>
              </a:spcBef>
              <a:spcAft>
                <a:spcPts val="600"/>
              </a:spcAft>
            </a:pPr>
            <a:r>
              <a:rPr lang="de-CH" dirty="0"/>
              <a:t>Merkmale</a:t>
            </a:r>
          </a:p>
          <a:p>
            <a:pPr marL="457200" indent="-457200">
              <a:lnSpc>
                <a:spcPct val="100000"/>
              </a:lnSpc>
              <a:spcBef>
                <a:spcPts val="300"/>
              </a:spcBef>
              <a:spcAft>
                <a:spcPts val="300"/>
              </a:spcAft>
              <a:buFont typeface="Arial" panose="020B0604020202020204" pitchFamily="34" charset="0"/>
              <a:buChar char="•"/>
            </a:pPr>
            <a:r>
              <a:rPr lang="de-CH" dirty="0"/>
              <a:t>Sehr kleine Korbblüten, rispenförmig</a:t>
            </a:r>
          </a:p>
          <a:p>
            <a:pPr marL="457200" indent="-457200">
              <a:lnSpc>
                <a:spcPct val="100000"/>
              </a:lnSpc>
              <a:spcBef>
                <a:spcPts val="300"/>
              </a:spcBef>
              <a:spcAft>
                <a:spcPts val="300"/>
              </a:spcAft>
              <a:buFont typeface="Arial" panose="020B0604020202020204" pitchFamily="34" charset="0"/>
              <a:buChar char="•"/>
            </a:pPr>
            <a:r>
              <a:rPr lang="de-CH" dirty="0"/>
              <a:t>Selbstbestäubend</a:t>
            </a:r>
          </a:p>
          <a:p>
            <a:pPr marL="457200" indent="-457200">
              <a:lnSpc>
                <a:spcPct val="100000"/>
              </a:lnSpc>
              <a:spcBef>
                <a:spcPts val="300"/>
              </a:spcBef>
              <a:spcAft>
                <a:spcPts val="300"/>
              </a:spcAft>
              <a:buFont typeface="Arial" panose="020B0604020202020204" pitchFamily="34" charset="0"/>
              <a:buChar char="•"/>
            </a:pPr>
            <a:r>
              <a:rPr lang="de-CH" dirty="0"/>
              <a:t>Pro Pflanze 25’000 bis 250’000 Samen</a:t>
            </a:r>
          </a:p>
          <a:p>
            <a:pPr>
              <a:lnSpc>
                <a:spcPct val="100000"/>
              </a:lnSpc>
              <a:spcBef>
                <a:spcPts val="300"/>
              </a:spcBef>
              <a:spcAft>
                <a:spcPts val="300"/>
              </a:spcAft>
            </a:pPr>
            <a:endParaRPr lang="de-CH" dirty="0"/>
          </a:p>
          <a:p>
            <a:pPr>
              <a:lnSpc>
                <a:spcPct val="100000"/>
              </a:lnSpc>
              <a:spcBef>
                <a:spcPts val="600"/>
              </a:spcBef>
              <a:spcAft>
                <a:spcPts val="600"/>
              </a:spcAft>
            </a:pPr>
            <a:r>
              <a:rPr lang="de-CH" dirty="0"/>
              <a:t>Bekämpfung</a:t>
            </a:r>
          </a:p>
          <a:p>
            <a:pPr marL="457200" indent="-457200">
              <a:lnSpc>
                <a:spcPct val="100000"/>
              </a:lnSpc>
              <a:spcBef>
                <a:spcPts val="300"/>
              </a:spcBef>
              <a:spcAft>
                <a:spcPts val="300"/>
              </a:spcAft>
              <a:buFont typeface="Arial" panose="020B0604020202020204" pitchFamily="34" charset="0"/>
              <a:buChar char="•"/>
            </a:pPr>
            <a:r>
              <a:rPr lang="de-CH" dirty="0"/>
              <a:t>Ausreissen</a:t>
            </a:r>
          </a:p>
          <a:p>
            <a:pPr marL="457200" indent="-457200">
              <a:lnSpc>
                <a:spcPct val="100000"/>
              </a:lnSpc>
              <a:spcBef>
                <a:spcPts val="300"/>
              </a:spcBef>
              <a:spcAft>
                <a:spcPts val="300"/>
              </a:spcAft>
              <a:buFont typeface="Arial" panose="020B0604020202020204" pitchFamily="34" charset="0"/>
              <a:buChar char="•"/>
            </a:pPr>
            <a:r>
              <a:rPr lang="de-CH" dirty="0"/>
              <a:t>Versamen verhindern</a:t>
            </a:r>
          </a:p>
          <a:p>
            <a:pPr marL="457200" indent="-457200">
              <a:lnSpc>
                <a:spcPct val="100000"/>
              </a:lnSpc>
              <a:spcBef>
                <a:spcPts val="300"/>
              </a:spcBef>
              <a:spcAft>
                <a:spcPts val="300"/>
              </a:spcAft>
              <a:buFont typeface="Arial" panose="020B0604020202020204" pitchFamily="34" charset="0"/>
              <a:buChar char="•"/>
            </a:pPr>
            <a:r>
              <a:rPr lang="de-CH" dirty="0"/>
              <a:t>Mehrmaliges Mähen vor der Samenreife</a:t>
            </a:r>
          </a:p>
          <a:p>
            <a:pPr marL="457200" indent="-457200">
              <a:buFontTx/>
              <a:buChar char="-"/>
            </a:pP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23</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pic>
        <p:nvPicPr>
          <p:cNvPr id="11" name="Grafik 10">
            <a:extLst>
              <a:ext uri="{FF2B5EF4-FFF2-40B4-BE49-F238E27FC236}">
                <a16:creationId xmlns:a16="http://schemas.microsoft.com/office/drawing/2014/main" id="{60D4B8B6-BEA4-E434-4EC5-2E85EAFCDD7A}"/>
              </a:ext>
            </a:extLst>
          </p:cNvPr>
          <p:cNvPicPr>
            <a:picLocks noChangeAspect="1"/>
          </p:cNvPicPr>
          <p:nvPr/>
        </p:nvPicPr>
        <p:blipFill>
          <a:blip r:embed="rId3"/>
          <a:stretch>
            <a:fillRect/>
          </a:stretch>
        </p:blipFill>
        <p:spPr>
          <a:xfrm>
            <a:off x="336643" y="2636912"/>
            <a:ext cx="3734321" cy="3801005"/>
          </a:xfrm>
          <a:prstGeom prst="rect">
            <a:avLst/>
          </a:prstGeom>
        </p:spPr>
      </p:pic>
    </p:spTree>
    <p:extLst>
      <p:ext uri="{BB962C8B-B14F-4D97-AF65-F5344CB8AC3E}">
        <p14:creationId xmlns:p14="http://schemas.microsoft.com/office/powerpoint/2010/main" val="2149489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Kanadische Goldrute</a:t>
            </a:r>
            <a:br>
              <a:rPr lang="de-CH" dirty="0"/>
            </a:br>
            <a:endParaRPr lang="de-CH" dirty="0"/>
          </a:p>
        </p:txBody>
      </p:sp>
      <p:sp>
        <p:nvSpPr>
          <p:cNvPr id="19" name="Inhaltsplatzhalter 18">
            <a:extLst>
              <a:ext uri="{FF2B5EF4-FFF2-40B4-BE49-F238E27FC236}">
                <a16:creationId xmlns:a16="http://schemas.microsoft.com/office/drawing/2014/main" id="{4A2A3D7D-6997-FF3B-A760-B32A412D0485}"/>
              </a:ext>
            </a:extLst>
          </p:cNvPr>
          <p:cNvSpPr>
            <a:spLocks noGrp="1"/>
          </p:cNvSpPr>
          <p:nvPr>
            <p:ph sz="half" idx="2"/>
          </p:nvPr>
        </p:nvSpPr>
        <p:spPr>
          <a:xfrm>
            <a:off x="5303978" y="1852612"/>
            <a:ext cx="6518136" cy="4672799"/>
          </a:xfrm>
        </p:spPr>
        <p:txBody>
          <a:bodyPr/>
          <a:lstStyle/>
          <a:p>
            <a:pPr>
              <a:lnSpc>
                <a:spcPct val="100000"/>
              </a:lnSpc>
              <a:spcBef>
                <a:spcPts val="600"/>
              </a:spcBef>
              <a:spcAft>
                <a:spcPts val="600"/>
              </a:spcAft>
            </a:pPr>
            <a:r>
              <a:rPr lang="de-CH" dirty="0"/>
              <a:t>Merkmale</a:t>
            </a:r>
          </a:p>
          <a:p>
            <a:pPr marL="457200" indent="-457200">
              <a:lnSpc>
                <a:spcPct val="100000"/>
              </a:lnSpc>
              <a:spcBef>
                <a:spcPts val="300"/>
              </a:spcBef>
              <a:spcAft>
                <a:spcPts val="300"/>
              </a:spcAft>
              <a:buFont typeface="Arial" panose="020B0604020202020204" pitchFamily="34" charset="0"/>
              <a:buChar char="•"/>
            </a:pPr>
            <a:r>
              <a:rPr lang="de-CH" sz="2500" dirty="0"/>
              <a:t>Viele gelbe Blütenköpfchen</a:t>
            </a:r>
          </a:p>
          <a:p>
            <a:pPr marL="457200" indent="-457200">
              <a:lnSpc>
                <a:spcPct val="100000"/>
              </a:lnSpc>
              <a:spcBef>
                <a:spcPts val="300"/>
              </a:spcBef>
              <a:spcAft>
                <a:spcPts val="300"/>
              </a:spcAft>
              <a:buFont typeface="Arial" panose="020B0604020202020204" pitchFamily="34" charset="0"/>
              <a:buChar char="•"/>
            </a:pPr>
            <a:r>
              <a:rPr lang="de-CH" sz="2500" dirty="0"/>
              <a:t>Stängel unverzweigt</a:t>
            </a:r>
          </a:p>
          <a:p>
            <a:pPr marL="457200" indent="-457200">
              <a:lnSpc>
                <a:spcPct val="100000"/>
              </a:lnSpc>
              <a:spcBef>
                <a:spcPts val="300"/>
              </a:spcBef>
              <a:spcAft>
                <a:spcPts val="300"/>
              </a:spcAft>
              <a:buFont typeface="Arial" panose="020B0604020202020204" pitchFamily="34" charset="0"/>
              <a:buChar char="•"/>
            </a:pPr>
            <a:r>
              <a:rPr lang="de-CH" sz="2500" dirty="0"/>
              <a:t>Blätter gegenständig</a:t>
            </a:r>
          </a:p>
          <a:p>
            <a:pPr marL="457200" indent="-457200">
              <a:lnSpc>
                <a:spcPct val="100000"/>
              </a:lnSpc>
              <a:spcBef>
                <a:spcPts val="300"/>
              </a:spcBef>
              <a:spcAft>
                <a:spcPts val="300"/>
              </a:spcAft>
              <a:buFont typeface="Arial" panose="020B0604020202020204" pitchFamily="34" charset="0"/>
              <a:buChar char="•"/>
            </a:pPr>
            <a:r>
              <a:rPr lang="de-CH" sz="2500" dirty="0"/>
              <a:t>Früchtchen mit Haarkranz</a:t>
            </a:r>
          </a:p>
          <a:p>
            <a:pPr>
              <a:lnSpc>
                <a:spcPct val="100000"/>
              </a:lnSpc>
              <a:spcBef>
                <a:spcPts val="300"/>
              </a:spcBef>
              <a:spcAft>
                <a:spcPts val="300"/>
              </a:spcAft>
            </a:pPr>
            <a:endParaRPr lang="de-CH" sz="1400" dirty="0"/>
          </a:p>
          <a:p>
            <a:pPr>
              <a:lnSpc>
                <a:spcPct val="100000"/>
              </a:lnSpc>
              <a:spcBef>
                <a:spcPts val="600"/>
              </a:spcBef>
              <a:spcAft>
                <a:spcPts val="600"/>
              </a:spcAft>
            </a:pPr>
            <a:r>
              <a:rPr lang="de-CH" dirty="0"/>
              <a:t>Bekämpfung</a:t>
            </a:r>
          </a:p>
          <a:p>
            <a:pPr marL="457200" indent="-457200">
              <a:lnSpc>
                <a:spcPct val="100000"/>
              </a:lnSpc>
              <a:spcBef>
                <a:spcPts val="300"/>
              </a:spcBef>
              <a:spcAft>
                <a:spcPts val="300"/>
              </a:spcAft>
              <a:buFont typeface="Arial" panose="020B0604020202020204" pitchFamily="34" charset="0"/>
              <a:buChar char="•"/>
            </a:pPr>
            <a:r>
              <a:rPr lang="de-CH" sz="2500" dirty="0"/>
              <a:t>Sorgfältig ausreissen</a:t>
            </a:r>
          </a:p>
          <a:p>
            <a:pPr marL="457200" indent="-457200">
              <a:lnSpc>
                <a:spcPct val="100000"/>
              </a:lnSpc>
              <a:spcBef>
                <a:spcPts val="300"/>
              </a:spcBef>
              <a:spcAft>
                <a:spcPts val="300"/>
              </a:spcAft>
              <a:buFont typeface="Arial" panose="020B0604020202020204" pitchFamily="34" charset="0"/>
              <a:buChar char="•"/>
            </a:pPr>
            <a:r>
              <a:rPr lang="de-CH" sz="2500" dirty="0"/>
              <a:t>Versamen verhindern</a:t>
            </a:r>
          </a:p>
          <a:p>
            <a:pPr marL="457200" indent="-457200">
              <a:lnSpc>
                <a:spcPct val="100000"/>
              </a:lnSpc>
              <a:spcBef>
                <a:spcPts val="300"/>
              </a:spcBef>
              <a:spcAft>
                <a:spcPts val="300"/>
              </a:spcAft>
              <a:buFont typeface="Arial" panose="020B0604020202020204" pitchFamily="34" charset="0"/>
              <a:buChar char="•"/>
            </a:pPr>
            <a:r>
              <a:rPr lang="de-CH" sz="2500" dirty="0"/>
              <a:t>Wurzeln und Samenstände verbrennen</a:t>
            </a:r>
          </a:p>
          <a:p>
            <a:pPr marL="457200" indent="-457200">
              <a:lnSpc>
                <a:spcPct val="100000"/>
              </a:lnSpc>
              <a:spcBef>
                <a:spcPts val="300"/>
              </a:spcBef>
              <a:spcAft>
                <a:spcPts val="300"/>
              </a:spcAft>
              <a:buFont typeface="Arial" panose="020B0604020202020204" pitchFamily="34" charset="0"/>
              <a:buChar char="•"/>
            </a:pPr>
            <a:r>
              <a:rPr lang="de-CH" sz="2500" dirty="0"/>
              <a:t>Häufig mähen</a:t>
            </a:r>
          </a:p>
          <a:p>
            <a:pPr marL="457200" indent="-457200">
              <a:buFontTx/>
              <a:buChar char="-"/>
            </a:pP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24</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pic>
        <p:nvPicPr>
          <p:cNvPr id="3" name="Grafik 2">
            <a:extLst>
              <a:ext uri="{FF2B5EF4-FFF2-40B4-BE49-F238E27FC236}">
                <a16:creationId xmlns:a16="http://schemas.microsoft.com/office/drawing/2014/main" id="{8320816D-5EF2-A9A3-674A-15C9C1B58DDC}"/>
              </a:ext>
            </a:extLst>
          </p:cNvPr>
          <p:cNvPicPr>
            <a:picLocks noChangeAspect="1"/>
          </p:cNvPicPr>
          <p:nvPr/>
        </p:nvPicPr>
        <p:blipFill>
          <a:blip r:embed="rId3"/>
          <a:stretch>
            <a:fillRect/>
          </a:stretch>
        </p:blipFill>
        <p:spPr>
          <a:xfrm>
            <a:off x="369886" y="2260872"/>
            <a:ext cx="2149649" cy="4283074"/>
          </a:xfrm>
          <a:prstGeom prst="rect">
            <a:avLst/>
          </a:prstGeom>
        </p:spPr>
      </p:pic>
      <p:pic>
        <p:nvPicPr>
          <p:cNvPr id="7" name="Grafik 6">
            <a:extLst>
              <a:ext uri="{FF2B5EF4-FFF2-40B4-BE49-F238E27FC236}">
                <a16:creationId xmlns:a16="http://schemas.microsoft.com/office/drawing/2014/main" id="{21F5DD8F-7203-CEFF-7174-03DBDD9C08DC}"/>
              </a:ext>
            </a:extLst>
          </p:cNvPr>
          <p:cNvPicPr>
            <a:picLocks noChangeAspect="1"/>
          </p:cNvPicPr>
          <p:nvPr/>
        </p:nvPicPr>
        <p:blipFill>
          <a:blip r:embed="rId4"/>
          <a:stretch>
            <a:fillRect/>
          </a:stretch>
        </p:blipFill>
        <p:spPr>
          <a:xfrm>
            <a:off x="2639616" y="2220121"/>
            <a:ext cx="2181529" cy="2210108"/>
          </a:xfrm>
          <a:prstGeom prst="rect">
            <a:avLst/>
          </a:prstGeom>
        </p:spPr>
      </p:pic>
      <p:pic>
        <p:nvPicPr>
          <p:cNvPr id="8" name="Grafik 7">
            <a:extLst>
              <a:ext uri="{FF2B5EF4-FFF2-40B4-BE49-F238E27FC236}">
                <a16:creationId xmlns:a16="http://schemas.microsoft.com/office/drawing/2014/main" id="{FBF52C76-84C4-3FF3-DCFB-AE0B24FA14D4}"/>
              </a:ext>
            </a:extLst>
          </p:cNvPr>
          <p:cNvPicPr>
            <a:picLocks noChangeAspect="1"/>
          </p:cNvPicPr>
          <p:nvPr/>
        </p:nvPicPr>
        <p:blipFill>
          <a:blip r:embed="rId5"/>
          <a:stretch>
            <a:fillRect/>
          </a:stretch>
        </p:blipFill>
        <p:spPr>
          <a:xfrm>
            <a:off x="2855640" y="4653136"/>
            <a:ext cx="1008047" cy="1622914"/>
          </a:xfrm>
          <a:prstGeom prst="rect">
            <a:avLst/>
          </a:prstGeom>
        </p:spPr>
      </p:pic>
    </p:spTree>
    <p:extLst>
      <p:ext uri="{BB962C8B-B14F-4D97-AF65-F5344CB8AC3E}">
        <p14:creationId xmlns:p14="http://schemas.microsoft.com/office/powerpoint/2010/main" val="27117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Weitere wichtige invasive Neophyten</a:t>
            </a:r>
            <a:br>
              <a:rPr lang="de-CH" dirty="0"/>
            </a:b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25</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sp>
        <p:nvSpPr>
          <p:cNvPr id="11" name="Inhaltsplatzhalter 10">
            <a:extLst>
              <a:ext uri="{FF2B5EF4-FFF2-40B4-BE49-F238E27FC236}">
                <a16:creationId xmlns:a16="http://schemas.microsoft.com/office/drawing/2014/main" id="{2104A42B-30F4-78AC-2E2D-25F6D94A6B8A}"/>
              </a:ext>
            </a:extLst>
          </p:cNvPr>
          <p:cNvSpPr>
            <a:spLocks noGrp="1"/>
          </p:cNvSpPr>
          <p:nvPr>
            <p:ph sz="half" idx="2"/>
          </p:nvPr>
        </p:nvSpPr>
        <p:spPr>
          <a:xfrm>
            <a:off x="874723" y="2420888"/>
            <a:ext cx="11125933" cy="4104523"/>
          </a:xfrm>
        </p:spPr>
        <p:txBody>
          <a:bodyPr/>
          <a:lstStyle/>
          <a:p>
            <a:r>
              <a:rPr lang="de-CH" dirty="0"/>
              <a:t>Ambrosia						    Sommerflieder				drüsiges Springkraut</a:t>
            </a:r>
          </a:p>
          <a:p>
            <a:endParaRPr lang="de-CH" dirty="0"/>
          </a:p>
          <a:p>
            <a:endParaRPr lang="de-CH" dirty="0"/>
          </a:p>
        </p:txBody>
      </p:sp>
      <p:pic>
        <p:nvPicPr>
          <p:cNvPr id="12" name="Grafik 11">
            <a:extLst>
              <a:ext uri="{FF2B5EF4-FFF2-40B4-BE49-F238E27FC236}">
                <a16:creationId xmlns:a16="http://schemas.microsoft.com/office/drawing/2014/main" id="{72DED95C-0F70-F7E1-0618-341BE25AD1AB}"/>
              </a:ext>
            </a:extLst>
          </p:cNvPr>
          <p:cNvPicPr>
            <a:picLocks noChangeAspect="1"/>
          </p:cNvPicPr>
          <p:nvPr/>
        </p:nvPicPr>
        <p:blipFill>
          <a:blip r:embed="rId3"/>
          <a:stretch>
            <a:fillRect/>
          </a:stretch>
        </p:blipFill>
        <p:spPr>
          <a:xfrm>
            <a:off x="934918" y="2924944"/>
            <a:ext cx="1272650" cy="3360711"/>
          </a:xfrm>
          <a:prstGeom prst="rect">
            <a:avLst/>
          </a:prstGeom>
        </p:spPr>
      </p:pic>
      <p:pic>
        <p:nvPicPr>
          <p:cNvPr id="13" name="Grafik 12">
            <a:extLst>
              <a:ext uri="{FF2B5EF4-FFF2-40B4-BE49-F238E27FC236}">
                <a16:creationId xmlns:a16="http://schemas.microsoft.com/office/drawing/2014/main" id="{A86AF44B-9D44-C6F9-A242-B23D95A35DC3}"/>
              </a:ext>
            </a:extLst>
          </p:cNvPr>
          <p:cNvPicPr>
            <a:picLocks noChangeAspect="1"/>
          </p:cNvPicPr>
          <p:nvPr/>
        </p:nvPicPr>
        <p:blipFill rotWithShape="1">
          <a:blip r:embed="rId4"/>
          <a:srcRect l="3604" t="6004" r="4523" b="18949"/>
          <a:stretch/>
        </p:blipFill>
        <p:spPr>
          <a:xfrm>
            <a:off x="2193065" y="4844617"/>
            <a:ext cx="2190536" cy="1404190"/>
          </a:xfrm>
          <a:prstGeom prst="rect">
            <a:avLst/>
          </a:prstGeom>
        </p:spPr>
      </p:pic>
      <p:pic>
        <p:nvPicPr>
          <p:cNvPr id="14" name="Grafik 13">
            <a:extLst>
              <a:ext uri="{FF2B5EF4-FFF2-40B4-BE49-F238E27FC236}">
                <a16:creationId xmlns:a16="http://schemas.microsoft.com/office/drawing/2014/main" id="{1A7BFA5C-E501-54AB-8368-C5A89D21E167}"/>
              </a:ext>
            </a:extLst>
          </p:cNvPr>
          <p:cNvPicPr>
            <a:picLocks noChangeAspect="1"/>
          </p:cNvPicPr>
          <p:nvPr/>
        </p:nvPicPr>
        <p:blipFill>
          <a:blip r:embed="rId5"/>
          <a:stretch>
            <a:fillRect/>
          </a:stretch>
        </p:blipFill>
        <p:spPr>
          <a:xfrm>
            <a:off x="5289843" y="2964695"/>
            <a:ext cx="2717453" cy="3269570"/>
          </a:xfrm>
          <a:prstGeom prst="rect">
            <a:avLst/>
          </a:prstGeom>
        </p:spPr>
      </p:pic>
      <p:pic>
        <p:nvPicPr>
          <p:cNvPr id="15" name="Grafik 14">
            <a:extLst>
              <a:ext uri="{FF2B5EF4-FFF2-40B4-BE49-F238E27FC236}">
                <a16:creationId xmlns:a16="http://schemas.microsoft.com/office/drawing/2014/main" id="{24E3DB22-E3D3-CEF8-30F9-2FE892569AF0}"/>
              </a:ext>
            </a:extLst>
          </p:cNvPr>
          <p:cNvPicPr>
            <a:picLocks noChangeAspect="1"/>
          </p:cNvPicPr>
          <p:nvPr/>
        </p:nvPicPr>
        <p:blipFill>
          <a:blip r:embed="rId6"/>
          <a:stretch>
            <a:fillRect/>
          </a:stretch>
        </p:blipFill>
        <p:spPr>
          <a:xfrm>
            <a:off x="8993986" y="2897023"/>
            <a:ext cx="2036762" cy="3445843"/>
          </a:xfrm>
          <a:prstGeom prst="rect">
            <a:avLst/>
          </a:prstGeom>
        </p:spPr>
      </p:pic>
    </p:spTree>
    <p:extLst>
      <p:ext uri="{BB962C8B-B14F-4D97-AF65-F5344CB8AC3E}">
        <p14:creationId xmlns:p14="http://schemas.microsoft.com/office/powerpoint/2010/main" val="1672493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Problempflanzen in Buntbrachen</a:t>
            </a:r>
            <a:br>
              <a:rPr lang="de-CH" dirty="0"/>
            </a:b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26</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sp>
        <p:nvSpPr>
          <p:cNvPr id="11" name="Inhaltsplatzhalter 10">
            <a:extLst>
              <a:ext uri="{FF2B5EF4-FFF2-40B4-BE49-F238E27FC236}">
                <a16:creationId xmlns:a16="http://schemas.microsoft.com/office/drawing/2014/main" id="{2104A42B-30F4-78AC-2E2D-25F6D94A6B8A}"/>
              </a:ext>
            </a:extLst>
          </p:cNvPr>
          <p:cNvSpPr>
            <a:spLocks noGrp="1"/>
          </p:cNvSpPr>
          <p:nvPr>
            <p:ph sz="half" idx="2"/>
          </p:nvPr>
        </p:nvSpPr>
        <p:spPr>
          <a:xfrm>
            <a:off x="874723" y="2420888"/>
            <a:ext cx="11125933" cy="4104523"/>
          </a:xfrm>
        </p:spPr>
        <p:txBody>
          <a:bodyPr/>
          <a:lstStyle/>
          <a:p>
            <a:r>
              <a:rPr lang="de-CH" dirty="0"/>
              <a:t>						    				</a:t>
            </a:r>
          </a:p>
          <a:p>
            <a:endParaRPr lang="de-CH" dirty="0"/>
          </a:p>
          <a:p>
            <a:endParaRPr lang="de-CH" dirty="0"/>
          </a:p>
        </p:txBody>
      </p:sp>
      <p:pic>
        <p:nvPicPr>
          <p:cNvPr id="3" name="Inhaltsplatzhalter 10">
            <a:extLst>
              <a:ext uri="{FF2B5EF4-FFF2-40B4-BE49-F238E27FC236}">
                <a16:creationId xmlns:a16="http://schemas.microsoft.com/office/drawing/2014/main" id="{33F32A39-AD11-9436-41F6-CC1D84B443EA}"/>
              </a:ext>
            </a:extLst>
          </p:cNvPr>
          <p:cNvPicPr>
            <a:picLocks noGrp="1" noChangeAspect="1"/>
          </p:cNvPicPr>
          <p:nvPr>
            <p:ph sz="half" idx="1"/>
          </p:nvPr>
        </p:nvPicPr>
        <p:blipFill>
          <a:blip r:embed="rId3"/>
          <a:stretch>
            <a:fillRect/>
          </a:stretch>
        </p:blipFill>
        <p:spPr>
          <a:xfrm>
            <a:off x="623392" y="1993216"/>
            <a:ext cx="10293438" cy="4567713"/>
          </a:xfrm>
          <a:prstGeom prst="rect">
            <a:avLst/>
          </a:prstGeom>
        </p:spPr>
      </p:pic>
    </p:spTree>
    <p:extLst>
      <p:ext uri="{BB962C8B-B14F-4D97-AF65-F5344CB8AC3E}">
        <p14:creationId xmlns:p14="http://schemas.microsoft.com/office/powerpoint/2010/main" val="1614793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Problempflanzen in Buntbrachen</a:t>
            </a:r>
            <a:br>
              <a:rPr lang="de-CH" dirty="0"/>
            </a:b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27</a:t>
            </a:fld>
            <a:endParaRPr lang="de-CH" dirty="0"/>
          </a:p>
        </p:txBody>
      </p:sp>
      <p:sp>
        <p:nvSpPr>
          <p:cNvPr id="9" name="Textfeld 8">
            <a:extLst>
              <a:ext uri="{FF2B5EF4-FFF2-40B4-BE49-F238E27FC236}">
                <a16:creationId xmlns:a16="http://schemas.microsoft.com/office/drawing/2014/main" id="{A5B5ECFA-DC1C-8EF1-C699-CC7B4577A430}"/>
              </a:ext>
            </a:extLst>
          </p:cNvPr>
          <p:cNvSpPr txBox="1"/>
          <p:nvPr/>
        </p:nvSpPr>
        <p:spPr>
          <a:xfrm>
            <a:off x="6528048" y="6741368"/>
            <a:ext cx="65" cy="276999"/>
          </a:xfrm>
          <a:prstGeom prst="rect">
            <a:avLst/>
          </a:prstGeom>
          <a:noFill/>
        </p:spPr>
        <p:txBody>
          <a:bodyPr wrap="none" lIns="0" tIns="0" rIns="0" bIns="0" rtlCol="0">
            <a:spAutoFit/>
          </a:bodyPr>
          <a:lstStyle/>
          <a:p>
            <a:endParaRPr lang="de-CH" dirty="0"/>
          </a:p>
        </p:txBody>
      </p:sp>
      <p:sp>
        <p:nvSpPr>
          <p:cNvPr id="11" name="Inhaltsplatzhalter 10">
            <a:extLst>
              <a:ext uri="{FF2B5EF4-FFF2-40B4-BE49-F238E27FC236}">
                <a16:creationId xmlns:a16="http://schemas.microsoft.com/office/drawing/2014/main" id="{2104A42B-30F4-78AC-2E2D-25F6D94A6B8A}"/>
              </a:ext>
            </a:extLst>
          </p:cNvPr>
          <p:cNvSpPr>
            <a:spLocks noGrp="1"/>
          </p:cNvSpPr>
          <p:nvPr>
            <p:ph sz="half" idx="2"/>
          </p:nvPr>
        </p:nvSpPr>
        <p:spPr>
          <a:xfrm>
            <a:off x="874723" y="2420888"/>
            <a:ext cx="11125933" cy="4104523"/>
          </a:xfrm>
        </p:spPr>
        <p:txBody>
          <a:bodyPr/>
          <a:lstStyle/>
          <a:p>
            <a:r>
              <a:rPr lang="de-CH" dirty="0"/>
              <a:t>						    				</a:t>
            </a:r>
          </a:p>
          <a:p>
            <a:endParaRPr lang="de-CH" dirty="0"/>
          </a:p>
          <a:p>
            <a:endParaRPr lang="de-CH" dirty="0"/>
          </a:p>
        </p:txBody>
      </p:sp>
      <p:pic>
        <p:nvPicPr>
          <p:cNvPr id="10" name="Grafik 9">
            <a:extLst>
              <a:ext uri="{FF2B5EF4-FFF2-40B4-BE49-F238E27FC236}">
                <a16:creationId xmlns:a16="http://schemas.microsoft.com/office/drawing/2014/main" id="{B500492B-CA8D-9D04-A31E-A53B01BE0EAF}"/>
              </a:ext>
            </a:extLst>
          </p:cNvPr>
          <p:cNvPicPr>
            <a:picLocks noChangeAspect="1"/>
          </p:cNvPicPr>
          <p:nvPr/>
        </p:nvPicPr>
        <p:blipFill>
          <a:blip r:embed="rId3"/>
          <a:stretch>
            <a:fillRect/>
          </a:stretch>
        </p:blipFill>
        <p:spPr>
          <a:xfrm>
            <a:off x="474338" y="2384918"/>
            <a:ext cx="10990178" cy="4248471"/>
          </a:xfrm>
          <a:prstGeom prst="rect">
            <a:avLst/>
          </a:prstGeom>
        </p:spPr>
      </p:pic>
    </p:spTree>
    <p:extLst>
      <p:ext uri="{BB962C8B-B14F-4D97-AF65-F5344CB8AC3E}">
        <p14:creationId xmlns:p14="http://schemas.microsoft.com/office/powerpoint/2010/main" val="249379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Wann ist ein Einzelbaum ein Einzelbaum?</a:t>
            </a:r>
            <a:br>
              <a:rPr lang="de-CH" sz="2800"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sz="2500" dirty="0"/>
              <a:t>Voraussetzungen BFF QI</a:t>
            </a:r>
          </a:p>
          <a:p>
            <a:pPr marL="457200" indent="-457200">
              <a:lnSpc>
                <a:spcPct val="100000"/>
              </a:lnSpc>
              <a:spcBef>
                <a:spcPts val="600"/>
              </a:spcBef>
              <a:spcAft>
                <a:spcPts val="600"/>
              </a:spcAft>
              <a:buFont typeface="Arial" panose="020B0604020202020204" pitchFamily="34" charset="0"/>
              <a:buChar char="•"/>
            </a:pPr>
            <a:r>
              <a:rPr lang="de-CH" sz="2500" dirty="0"/>
              <a:t>Abstand zu Wald und Hecke 10 m</a:t>
            </a:r>
          </a:p>
          <a:p>
            <a:pPr marL="457200" indent="-457200">
              <a:lnSpc>
                <a:spcPct val="100000"/>
              </a:lnSpc>
              <a:spcBef>
                <a:spcPts val="600"/>
              </a:spcBef>
              <a:spcAft>
                <a:spcPts val="600"/>
              </a:spcAft>
              <a:buFont typeface="Arial" panose="020B0604020202020204" pitchFamily="34" charset="0"/>
              <a:buChar char="•"/>
            </a:pPr>
            <a:r>
              <a:rPr lang="de-CH" sz="2500" dirty="0"/>
              <a:t>Bäume in Hecken dürfen nicht angemeldet sein</a:t>
            </a:r>
          </a:p>
          <a:p>
            <a:pPr>
              <a:lnSpc>
                <a:spcPct val="100000"/>
              </a:lnSpc>
            </a:pPr>
            <a:endParaRPr lang="de-CH" sz="1600"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28</a:t>
            </a:fld>
            <a:endParaRPr lang="de-CH" dirty="0"/>
          </a:p>
        </p:txBody>
      </p:sp>
      <p:pic>
        <p:nvPicPr>
          <p:cNvPr id="9" name="Grafik 8">
            <a:extLst>
              <a:ext uri="{FF2B5EF4-FFF2-40B4-BE49-F238E27FC236}">
                <a16:creationId xmlns:a16="http://schemas.microsoft.com/office/drawing/2014/main" id="{52FA4679-72A6-B0FD-EA94-F11AFB1AF57F}"/>
              </a:ext>
            </a:extLst>
          </p:cNvPr>
          <p:cNvPicPr>
            <a:picLocks noChangeAspect="1"/>
          </p:cNvPicPr>
          <p:nvPr/>
        </p:nvPicPr>
        <p:blipFill>
          <a:blip r:embed="rId3"/>
          <a:stretch>
            <a:fillRect/>
          </a:stretch>
        </p:blipFill>
        <p:spPr>
          <a:xfrm>
            <a:off x="1055440" y="3982848"/>
            <a:ext cx="7632848" cy="1390926"/>
          </a:xfrm>
          <a:prstGeom prst="rect">
            <a:avLst/>
          </a:prstGeom>
        </p:spPr>
      </p:pic>
    </p:spTree>
    <p:extLst>
      <p:ext uri="{BB962C8B-B14F-4D97-AF65-F5344CB8AC3E}">
        <p14:creationId xmlns:p14="http://schemas.microsoft.com/office/powerpoint/2010/main" val="4059520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Wann ist ein Einzelbaum ein Einzelbaum?</a:t>
            </a:r>
            <a:br>
              <a:rPr lang="de-CH" sz="2800"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4181568" cy="4672731"/>
          </a:xfrm>
        </p:spPr>
        <p:txBody>
          <a:bodyPr/>
          <a:lstStyle/>
          <a:p>
            <a:pPr>
              <a:lnSpc>
                <a:spcPct val="100000"/>
              </a:lnSpc>
              <a:spcBef>
                <a:spcPts val="600"/>
              </a:spcBef>
              <a:spcAft>
                <a:spcPts val="600"/>
              </a:spcAft>
            </a:pPr>
            <a:r>
              <a:rPr lang="de-CH" sz="2500" dirty="0"/>
              <a:t>Voraussetzungen Vernetzung</a:t>
            </a:r>
          </a:p>
          <a:p>
            <a:pPr>
              <a:lnSpc>
                <a:spcPct val="100000"/>
              </a:lnSpc>
            </a:pPr>
            <a:endParaRPr lang="de-CH" sz="1600"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29</a:t>
            </a:fld>
            <a:endParaRPr lang="de-CH" dirty="0"/>
          </a:p>
        </p:txBody>
      </p:sp>
      <p:pic>
        <p:nvPicPr>
          <p:cNvPr id="8" name="Grafik 7">
            <a:extLst>
              <a:ext uri="{FF2B5EF4-FFF2-40B4-BE49-F238E27FC236}">
                <a16:creationId xmlns:a16="http://schemas.microsoft.com/office/drawing/2014/main" id="{34380372-426E-A81E-3F85-17F6238101C9}"/>
              </a:ext>
            </a:extLst>
          </p:cNvPr>
          <p:cNvPicPr>
            <a:picLocks noChangeAspect="1"/>
          </p:cNvPicPr>
          <p:nvPr/>
        </p:nvPicPr>
        <p:blipFill>
          <a:blip r:embed="rId3"/>
          <a:stretch>
            <a:fillRect/>
          </a:stretch>
        </p:blipFill>
        <p:spPr>
          <a:xfrm>
            <a:off x="834312" y="2564904"/>
            <a:ext cx="6082264" cy="4100402"/>
          </a:xfrm>
          <a:prstGeom prst="rect">
            <a:avLst/>
          </a:prstGeom>
        </p:spPr>
      </p:pic>
    </p:spTree>
    <p:extLst>
      <p:ext uri="{BB962C8B-B14F-4D97-AF65-F5344CB8AC3E}">
        <p14:creationId xmlns:p14="http://schemas.microsoft.com/office/powerpoint/2010/main" val="97048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AutoNum type="arabicPeriod"/>
            </a:pPr>
            <a:r>
              <a:rPr lang="de-CH" dirty="0"/>
              <a:t>Allgemeine Informationen</a:t>
            </a:r>
          </a:p>
          <a:p>
            <a:pPr marL="514350" indent="-514350">
              <a:lnSpc>
                <a:spcPct val="100000"/>
              </a:lnSpc>
              <a:spcBef>
                <a:spcPts val="600"/>
              </a:spcBef>
              <a:spcAft>
                <a:spcPts val="600"/>
              </a:spcAft>
              <a:buAutoNum type="arabicPeriod"/>
            </a:pPr>
            <a:r>
              <a:rPr lang="de-CH" dirty="0"/>
              <a:t>Aktuelles aus den Biodiversitätsmassnahmen</a:t>
            </a:r>
          </a:p>
          <a:p>
            <a:pPr marL="514350" indent="-514350">
              <a:lnSpc>
                <a:spcPct val="100000"/>
              </a:lnSpc>
              <a:spcBef>
                <a:spcPts val="600"/>
              </a:spcBef>
              <a:spcAft>
                <a:spcPts val="600"/>
              </a:spcAft>
              <a:buAutoNum type="arabicPeriod"/>
            </a:pPr>
            <a:r>
              <a:rPr lang="de-CH" dirty="0"/>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t>Vollzug weiterer Massnahmen</a:t>
            </a:r>
          </a:p>
          <a:p>
            <a:pPr marL="514350" indent="-514350">
              <a:lnSpc>
                <a:spcPct val="100000"/>
              </a:lnSpc>
              <a:spcBef>
                <a:spcPts val="600"/>
              </a:spcBef>
              <a:spcAft>
                <a:spcPts val="600"/>
              </a:spcAft>
              <a:buAutoNum type="arabicPeriod"/>
            </a:pPr>
            <a:r>
              <a:rPr lang="de-CH" dirty="0"/>
              <a:t>Input Waldabteilung: Waldfestsetzung </a:t>
            </a:r>
          </a:p>
          <a:p>
            <a:pPr marL="514350" indent="-514350">
              <a:lnSpc>
                <a:spcPct val="100000"/>
              </a:lnSpc>
              <a:spcBef>
                <a:spcPts val="600"/>
              </a:spcBef>
              <a:spcAft>
                <a:spcPts val="600"/>
              </a:spcAft>
              <a:buAutoNum type="arabicPeriod"/>
            </a:pPr>
            <a:r>
              <a:rPr lang="de-CH" dirty="0"/>
              <a:t>Informationen INFORAMA</a:t>
            </a:r>
          </a:p>
          <a:p>
            <a:pPr marL="514350" indent="-514350">
              <a:lnSpc>
                <a:spcPct val="100000"/>
              </a:lnSpc>
              <a:spcBef>
                <a:spcPts val="600"/>
              </a:spcBef>
              <a:spcAft>
                <a:spcPts val="600"/>
              </a:spcAft>
              <a:buAutoNum type="arabicPeriod"/>
            </a:pPr>
            <a:r>
              <a:rPr lang="de-CH" dirty="0"/>
              <a:t>Informationen Abteilung Pflanzenschutz</a:t>
            </a:r>
          </a:p>
          <a:p>
            <a:pPr marL="514350" indent="-514350">
              <a:lnSpc>
                <a:spcPct val="100000"/>
              </a:lnSpc>
              <a:spcBef>
                <a:spcPts val="600"/>
              </a:spcBef>
              <a:spcAft>
                <a:spcPts val="600"/>
              </a:spcAft>
              <a:buAutoNum type="arabicPeriod"/>
            </a:pPr>
            <a:r>
              <a:rPr lang="de-CH" dirty="0"/>
              <a:t>Informationen Abteilung Naturförderung</a:t>
            </a:r>
          </a:p>
          <a:p>
            <a:pPr marL="514350" indent="-514350">
              <a:lnSpc>
                <a:spcPct val="100000"/>
              </a:lnSpc>
              <a:spcBef>
                <a:spcPts val="600"/>
              </a:spcBef>
              <a:spcAft>
                <a:spcPts val="600"/>
              </a:spcAft>
              <a:buAutoNum type="arabicPeriod"/>
            </a:pPr>
            <a:r>
              <a:rPr lang="de-CH" dirty="0"/>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3</a:t>
            </a:fld>
            <a:endParaRPr lang="de-CH" dirty="0"/>
          </a:p>
        </p:txBody>
      </p:sp>
    </p:spTree>
    <p:extLst>
      <p:ext uri="{BB962C8B-B14F-4D97-AF65-F5344CB8AC3E}">
        <p14:creationId xmlns:p14="http://schemas.microsoft.com/office/powerpoint/2010/main" val="1249206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Wann ist ein Einzelbaum ein Einzelbaum?</a:t>
            </a:r>
            <a:br>
              <a:rPr lang="de-CH" sz="2800"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8070000" cy="4672731"/>
          </a:xfrm>
        </p:spPr>
        <p:txBody>
          <a:bodyPr/>
          <a:lstStyle/>
          <a:p>
            <a:pPr>
              <a:lnSpc>
                <a:spcPct val="100000"/>
              </a:lnSpc>
              <a:spcBef>
                <a:spcPts val="600"/>
              </a:spcBef>
              <a:spcAft>
                <a:spcPts val="600"/>
              </a:spcAft>
            </a:pPr>
            <a:r>
              <a:rPr lang="de-CH" sz="2500" dirty="0"/>
              <a:t>Voraussetzungen Landschaftsqualitätsbeiträge</a:t>
            </a:r>
          </a:p>
          <a:p>
            <a:pPr>
              <a:lnSpc>
                <a:spcPct val="100000"/>
              </a:lnSpc>
            </a:pPr>
            <a:endParaRPr lang="de-CH" sz="1600"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30</a:t>
            </a:fld>
            <a:endParaRPr lang="de-CH" dirty="0"/>
          </a:p>
        </p:txBody>
      </p:sp>
      <p:pic>
        <p:nvPicPr>
          <p:cNvPr id="7" name="Grafik 6">
            <a:extLst>
              <a:ext uri="{FF2B5EF4-FFF2-40B4-BE49-F238E27FC236}">
                <a16:creationId xmlns:a16="http://schemas.microsoft.com/office/drawing/2014/main" id="{80E9763C-8438-39BC-B1F9-CB64CC8E4143}"/>
              </a:ext>
            </a:extLst>
          </p:cNvPr>
          <p:cNvPicPr>
            <a:picLocks noChangeAspect="1"/>
          </p:cNvPicPr>
          <p:nvPr/>
        </p:nvPicPr>
        <p:blipFill>
          <a:blip r:embed="rId3"/>
          <a:stretch>
            <a:fillRect/>
          </a:stretch>
        </p:blipFill>
        <p:spPr>
          <a:xfrm>
            <a:off x="834312" y="2569596"/>
            <a:ext cx="6143594" cy="3903172"/>
          </a:xfrm>
          <a:prstGeom prst="rect">
            <a:avLst/>
          </a:prstGeom>
        </p:spPr>
      </p:pic>
    </p:spTree>
    <p:extLst>
      <p:ext uri="{BB962C8B-B14F-4D97-AF65-F5344CB8AC3E}">
        <p14:creationId xmlns:p14="http://schemas.microsoft.com/office/powerpoint/2010/main" val="244396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2. Aktuelles aus den Biodiversitätsmassnahmen</a:t>
            </a:r>
            <a:br>
              <a:rPr lang="de-CH" b="1" dirty="0"/>
            </a:br>
            <a:r>
              <a:rPr lang="de-CH" sz="2800" dirty="0"/>
              <a:t>Getreide in weiten Reihen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pPr>
            <a:r>
              <a:rPr lang="de-CH" dirty="0"/>
              <a:t>Anforderungen ab 2025</a:t>
            </a:r>
          </a:p>
          <a:p>
            <a:pPr marL="457200" indent="-457200">
              <a:lnSpc>
                <a:spcPct val="100000"/>
              </a:lnSpc>
              <a:spcBef>
                <a:spcPts val="600"/>
              </a:spcBef>
              <a:spcAft>
                <a:spcPts val="600"/>
              </a:spcAft>
              <a:buFont typeface="Arial" panose="020B0604020202020204" pitchFamily="34" charset="0"/>
              <a:buChar char="•"/>
            </a:pPr>
            <a:r>
              <a:rPr lang="de-CH" sz="2500" dirty="0"/>
              <a:t>Ab 2025 kein Q I Element mehr, anmelden für V-Beitrag möglich</a:t>
            </a:r>
          </a:p>
          <a:p>
            <a:pPr marL="457200" indent="-457200">
              <a:lnSpc>
                <a:spcPct val="100000"/>
              </a:lnSpc>
              <a:spcBef>
                <a:spcPts val="600"/>
              </a:spcBef>
              <a:spcAft>
                <a:spcPts val="600"/>
              </a:spcAft>
              <a:buFont typeface="Arial" panose="020B0604020202020204" pitchFamily="34" charset="0"/>
              <a:buChar char="•"/>
            </a:pPr>
            <a:r>
              <a:rPr lang="de-CH" sz="2500" dirty="0"/>
              <a:t>Mindestfläche 20 Aren</a:t>
            </a:r>
          </a:p>
          <a:p>
            <a:pPr marL="457200" indent="-457200">
              <a:lnSpc>
                <a:spcPct val="100000"/>
              </a:lnSpc>
              <a:spcBef>
                <a:spcPts val="600"/>
              </a:spcBef>
              <a:spcAft>
                <a:spcPts val="600"/>
              </a:spcAft>
              <a:buFont typeface="Arial" panose="020B0604020202020204" pitchFamily="34" charset="0"/>
              <a:buChar char="•"/>
            </a:pPr>
            <a:r>
              <a:rPr lang="de-CH" sz="2500" dirty="0"/>
              <a:t>Weite Reihen 30cm Scharabstand</a:t>
            </a:r>
          </a:p>
          <a:p>
            <a:pPr marL="457200" indent="-457200">
              <a:lnSpc>
                <a:spcPct val="100000"/>
              </a:lnSpc>
              <a:spcBef>
                <a:spcPts val="600"/>
              </a:spcBef>
              <a:spcAft>
                <a:spcPts val="600"/>
              </a:spcAft>
              <a:buFont typeface="Arial" panose="020B0604020202020204" pitchFamily="34" charset="0"/>
              <a:buChar char="•"/>
            </a:pPr>
            <a:r>
              <a:rPr lang="de-CH" sz="2500" dirty="0"/>
              <a:t>Stirnseitig mind. 6m Querreihen</a:t>
            </a:r>
          </a:p>
          <a:p>
            <a:pPr marL="457200" indent="-457200">
              <a:lnSpc>
                <a:spcPct val="100000"/>
              </a:lnSpc>
              <a:spcBef>
                <a:spcPts val="600"/>
              </a:spcBef>
              <a:spcAft>
                <a:spcPts val="600"/>
              </a:spcAft>
              <a:buFont typeface="Arial" panose="020B0604020202020204" pitchFamily="34" charset="0"/>
              <a:buChar char="•"/>
            </a:pPr>
            <a:r>
              <a:rPr lang="de-CH" sz="2500" dirty="0"/>
              <a:t>Saatmenge reduzieren</a:t>
            </a:r>
          </a:p>
          <a:p>
            <a:pPr marL="457200" indent="-457200">
              <a:lnSpc>
                <a:spcPct val="100000"/>
              </a:lnSpc>
              <a:spcBef>
                <a:spcPts val="600"/>
              </a:spcBef>
              <a:spcAft>
                <a:spcPts val="600"/>
              </a:spcAft>
              <a:buFont typeface="Arial" panose="020B0604020202020204" pitchFamily="34" charset="0"/>
              <a:buChar char="•"/>
            </a:pPr>
            <a:r>
              <a:rPr lang="de-CH" sz="2500" dirty="0"/>
              <a:t>Beitrag 2025; Fr. 600.- pro ha</a:t>
            </a:r>
          </a:p>
          <a:p>
            <a:pPr marL="457200" indent="-457200">
              <a:lnSpc>
                <a:spcPct val="100000"/>
              </a:lnSpc>
              <a:spcBef>
                <a:spcPts val="600"/>
              </a:spcBef>
              <a:spcAft>
                <a:spcPts val="600"/>
              </a:spcAft>
              <a:buFont typeface="Arial" panose="020B0604020202020204" pitchFamily="34" charset="0"/>
              <a:buChar char="•"/>
            </a:pPr>
            <a:r>
              <a:rPr lang="de-CH" sz="2500" dirty="0"/>
              <a:t>Nicht anrechenbar an nötigen Anteil BFF</a:t>
            </a:r>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31</a:t>
            </a:fld>
            <a:endParaRPr lang="de-CH" dirty="0"/>
          </a:p>
        </p:txBody>
      </p:sp>
      <p:pic>
        <p:nvPicPr>
          <p:cNvPr id="7" name="Grafik 6">
            <a:extLst>
              <a:ext uri="{FF2B5EF4-FFF2-40B4-BE49-F238E27FC236}">
                <a16:creationId xmlns:a16="http://schemas.microsoft.com/office/drawing/2014/main" id="{5BD24EE0-520C-A729-B3FE-0111C24C5236}"/>
              </a:ext>
            </a:extLst>
          </p:cNvPr>
          <p:cNvPicPr>
            <a:picLocks noChangeAspect="1"/>
          </p:cNvPicPr>
          <p:nvPr/>
        </p:nvPicPr>
        <p:blipFill rotWithShape="1">
          <a:blip r:embed="rId3"/>
          <a:srcRect l="5276" t="16329" r="8556" b="7469"/>
          <a:stretch/>
        </p:blipFill>
        <p:spPr>
          <a:xfrm>
            <a:off x="8544272" y="3469485"/>
            <a:ext cx="2952328" cy="2016224"/>
          </a:xfrm>
          <a:prstGeom prst="rect">
            <a:avLst/>
          </a:prstGeom>
        </p:spPr>
      </p:pic>
    </p:spTree>
    <p:extLst>
      <p:ext uri="{BB962C8B-B14F-4D97-AF65-F5344CB8AC3E}">
        <p14:creationId xmlns:p14="http://schemas.microsoft.com/office/powerpoint/2010/main" val="2151011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32</a:t>
            </a:fld>
            <a:endParaRPr lang="de-CH" dirty="0"/>
          </a:p>
        </p:txBody>
      </p:sp>
    </p:spTree>
    <p:extLst>
      <p:ext uri="{BB962C8B-B14F-4D97-AF65-F5344CB8AC3E}">
        <p14:creationId xmlns:p14="http://schemas.microsoft.com/office/powerpoint/2010/main" val="601167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33</a:t>
            </a:fld>
            <a:endParaRPr lang="de-CH" dirty="0"/>
          </a:p>
        </p:txBody>
      </p:sp>
      <p:pic>
        <p:nvPicPr>
          <p:cNvPr id="7" name="Inhaltsplatzhalter 12">
            <a:extLst>
              <a:ext uri="{FF2B5EF4-FFF2-40B4-BE49-F238E27FC236}">
                <a16:creationId xmlns:a16="http://schemas.microsoft.com/office/drawing/2014/main" id="{500B0AC7-844A-519E-6F0B-5BD7D4F6B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245" y="1844824"/>
            <a:ext cx="6229349" cy="4672012"/>
          </a:xfrm>
          <a:prstGeom prst="rect">
            <a:avLst/>
          </a:prstGeom>
        </p:spPr>
      </p:pic>
    </p:spTree>
    <p:extLst>
      <p:ext uri="{BB962C8B-B14F-4D97-AF65-F5344CB8AC3E}">
        <p14:creationId xmlns:p14="http://schemas.microsoft.com/office/powerpoint/2010/main" val="162175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r>
              <a:rPr lang="de-CH" sz="2800" dirty="0"/>
              <a:t>Einzelbetrieblicher Herdenschutzbeitrag</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dirty="0"/>
              <a:t>Rückblick 2024</a:t>
            </a:r>
          </a:p>
          <a:p>
            <a:pPr marL="457200" indent="-457200">
              <a:lnSpc>
                <a:spcPct val="100000"/>
              </a:lnSpc>
              <a:spcBef>
                <a:spcPts val="600"/>
              </a:spcBef>
              <a:spcAft>
                <a:spcPts val="600"/>
              </a:spcAft>
              <a:buFont typeface="Arial" panose="020B0604020202020204" pitchFamily="34" charset="0"/>
              <a:buChar char="•"/>
            </a:pPr>
            <a:r>
              <a:rPr lang="de-CH" dirty="0"/>
              <a:t>Schafe inkl. Milchschafe		24 Konzepte</a:t>
            </a:r>
          </a:p>
          <a:p>
            <a:pPr marL="457200" indent="-457200">
              <a:lnSpc>
                <a:spcPct val="100000"/>
              </a:lnSpc>
              <a:spcBef>
                <a:spcPts val="600"/>
              </a:spcBef>
              <a:spcAft>
                <a:spcPts val="600"/>
              </a:spcAft>
              <a:buFont typeface="Arial" panose="020B0604020202020204" pitchFamily="34" charset="0"/>
              <a:buChar char="•"/>
            </a:pPr>
            <a:r>
              <a:rPr lang="de-CH" dirty="0"/>
              <a:t>Ziegen							13 Konzepte</a:t>
            </a:r>
          </a:p>
          <a:p>
            <a:pPr marL="457200" indent="-457200">
              <a:lnSpc>
                <a:spcPct val="100000"/>
              </a:lnSpc>
              <a:spcBef>
                <a:spcPts val="600"/>
              </a:spcBef>
              <a:spcAft>
                <a:spcPts val="600"/>
              </a:spcAft>
              <a:buFont typeface="Arial" panose="020B0604020202020204" pitchFamily="34" charset="0"/>
              <a:buChar char="•"/>
            </a:pPr>
            <a:r>
              <a:rPr lang="de-CH" dirty="0"/>
              <a:t>Rinder							1 Konzept</a:t>
            </a:r>
          </a:p>
          <a:p>
            <a:pPr marL="457200" indent="-457200">
              <a:lnSpc>
                <a:spcPct val="100000"/>
              </a:lnSpc>
              <a:spcBef>
                <a:spcPts val="600"/>
              </a:spcBef>
              <a:spcAft>
                <a:spcPts val="600"/>
              </a:spcAft>
              <a:buFont typeface="Arial" panose="020B0604020202020204" pitchFamily="34" charset="0"/>
              <a:buChar char="•"/>
            </a:pPr>
            <a:r>
              <a:rPr lang="de-CH" dirty="0"/>
              <a:t>Total 								38 Konzepte</a:t>
            </a:r>
          </a:p>
          <a:p>
            <a:pPr marL="457200" indent="-457200">
              <a:lnSpc>
                <a:spcPct val="100000"/>
              </a:lnSpc>
              <a:spcBef>
                <a:spcPts val="600"/>
              </a:spcBef>
              <a:spcAft>
                <a:spcPts val="600"/>
              </a:spcAft>
              <a:buFont typeface="Arial" panose="020B0604020202020204" pitchFamily="34" charset="0"/>
              <a:buChar char="•"/>
            </a:pPr>
            <a:r>
              <a:rPr lang="de-CH" dirty="0"/>
              <a:t>Einzelbetriebliche Herdenschutzmassnahmen wurden</a:t>
            </a:r>
            <a:br>
              <a:rPr lang="de-CH" dirty="0"/>
            </a:br>
            <a:r>
              <a:rPr lang="de-CH" dirty="0"/>
              <a:t>für insgesamt 1053 Normalstösse umgesetzt</a:t>
            </a:r>
          </a:p>
          <a:p>
            <a:pPr marL="457200" indent="-457200">
              <a:lnSpc>
                <a:spcPct val="100000"/>
              </a:lnSpc>
              <a:spcBef>
                <a:spcPts val="600"/>
              </a:spcBef>
              <a:spcAft>
                <a:spcPts val="600"/>
              </a:spcAft>
              <a:buFont typeface="Arial" panose="020B0604020202020204" pitchFamily="34" charset="0"/>
              <a:buChar char="•"/>
            </a:pPr>
            <a:r>
              <a:rPr lang="de-CH" dirty="0"/>
              <a:t>Gesamthaft wurden für den </a:t>
            </a:r>
            <a:r>
              <a:rPr lang="de-CH"/>
              <a:t>einzelbetrieblichen Herdenschutz</a:t>
            </a:r>
            <a:br>
              <a:rPr lang="de-CH"/>
            </a:br>
            <a:r>
              <a:rPr lang="de-CH"/>
              <a:t>Fr</a:t>
            </a:r>
            <a:r>
              <a:rPr lang="de-CH" dirty="0"/>
              <a:t>. 257’500.-- ausgerichtet</a:t>
            </a:r>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34</a:t>
            </a:fld>
            <a:endParaRPr lang="de-CH" dirty="0"/>
          </a:p>
        </p:txBody>
      </p:sp>
      <p:pic>
        <p:nvPicPr>
          <p:cNvPr id="8" name="Grafik 7">
            <a:extLst>
              <a:ext uri="{FF2B5EF4-FFF2-40B4-BE49-F238E27FC236}">
                <a16:creationId xmlns:a16="http://schemas.microsoft.com/office/drawing/2014/main" id="{B09A2A47-1A5E-74D3-82D1-383B6C66E583}"/>
              </a:ext>
            </a:extLst>
          </p:cNvPr>
          <p:cNvPicPr>
            <a:picLocks noChangeAspect="1"/>
          </p:cNvPicPr>
          <p:nvPr/>
        </p:nvPicPr>
        <p:blipFill>
          <a:blip r:embed="rId3"/>
          <a:stretch>
            <a:fillRect/>
          </a:stretch>
        </p:blipFill>
        <p:spPr>
          <a:xfrm>
            <a:off x="8040216" y="1988840"/>
            <a:ext cx="3259824" cy="2449005"/>
          </a:xfrm>
          <a:prstGeom prst="rect">
            <a:avLst/>
          </a:prstGeom>
        </p:spPr>
      </p:pic>
    </p:spTree>
    <p:extLst>
      <p:ext uri="{BB962C8B-B14F-4D97-AF65-F5344CB8AC3E}">
        <p14:creationId xmlns:p14="http://schemas.microsoft.com/office/powerpoint/2010/main" val="214539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r>
              <a:rPr lang="de-CH" sz="2800" dirty="0"/>
              <a:t>Einzelbetrieblicher Herdenschutzbeitrag</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marL="457200" indent="-457200">
              <a:lnSpc>
                <a:spcPct val="100000"/>
              </a:lnSpc>
              <a:spcBef>
                <a:spcPts val="600"/>
              </a:spcBef>
              <a:spcAft>
                <a:spcPts val="600"/>
              </a:spcAft>
              <a:buFont typeface="Arial" panose="020B0604020202020204" pitchFamily="34" charset="0"/>
              <a:buChar char="•"/>
            </a:pPr>
            <a:r>
              <a:rPr lang="de-CH" sz="2800" dirty="0"/>
              <a:t>Wichtig: Die richtige Nutzungsart muss auf der TVD erfasst sein</a:t>
            </a:r>
          </a:p>
          <a:p>
            <a:pPr marL="457200" indent="-457200">
              <a:lnSpc>
                <a:spcPct val="100000"/>
              </a:lnSpc>
              <a:spcBef>
                <a:spcPts val="600"/>
              </a:spcBef>
              <a:spcAft>
                <a:spcPts val="600"/>
              </a:spcAft>
              <a:buFont typeface="Arial" panose="020B0604020202020204" pitchFamily="34" charset="0"/>
              <a:buChar char="•"/>
            </a:pPr>
            <a:r>
              <a:rPr lang="de-CH" sz="2800" dirty="0"/>
              <a:t>Dieser Betrieb hat ein Konzept, welches nur auf die Kategorie «Schafe» ausgestellt wurde -&gt; dementsprechend erhält er für die 1.68 NST keinen Herdenschutzbeitrag.</a:t>
            </a:r>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35</a:t>
            </a:fld>
            <a:endParaRPr lang="de-CH" dirty="0"/>
          </a:p>
        </p:txBody>
      </p:sp>
      <p:pic>
        <p:nvPicPr>
          <p:cNvPr id="7" name="Inhaltsplatzhalter 12">
            <a:extLst>
              <a:ext uri="{FF2B5EF4-FFF2-40B4-BE49-F238E27FC236}">
                <a16:creationId xmlns:a16="http://schemas.microsoft.com/office/drawing/2014/main" id="{43FA5A4C-F0FE-43D3-1A4C-2784230697DE}"/>
              </a:ext>
            </a:extLst>
          </p:cNvPr>
          <p:cNvPicPr>
            <a:picLocks noChangeAspect="1"/>
          </p:cNvPicPr>
          <p:nvPr/>
        </p:nvPicPr>
        <p:blipFill>
          <a:blip r:embed="rId3"/>
          <a:stretch>
            <a:fillRect/>
          </a:stretch>
        </p:blipFill>
        <p:spPr>
          <a:xfrm>
            <a:off x="1127448" y="4284834"/>
            <a:ext cx="9727873" cy="2160240"/>
          </a:xfrm>
          <a:prstGeom prst="rect">
            <a:avLst/>
          </a:prstGeom>
        </p:spPr>
      </p:pic>
    </p:spTree>
    <p:extLst>
      <p:ext uri="{BB962C8B-B14F-4D97-AF65-F5344CB8AC3E}">
        <p14:creationId xmlns:p14="http://schemas.microsoft.com/office/powerpoint/2010/main" val="268185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r>
              <a:rPr lang="de-CH" sz="2800" dirty="0"/>
              <a:t>Tiermeldungen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dirty="0"/>
              <a:t>Schweine</a:t>
            </a:r>
          </a:p>
          <a:p>
            <a:pPr marL="455613" lvl="1" indent="-457200">
              <a:spcBef>
                <a:spcPts val="600"/>
              </a:spcBef>
              <a:spcAft>
                <a:spcPts val="600"/>
              </a:spcAft>
              <a:buFont typeface="Arial" panose="020B0604020202020204" pitchFamily="34" charset="0"/>
              <a:buChar char="•"/>
            </a:pPr>
            <a:r>
              <a:rPr lang="de-CH" dirty="0"/>
              <a:t>Die Zugänge müssen der TVD via </a:t>
            </a:r>
            <a:r>
              <a:rPr lang="de-CH" dirty="0">
                <a:hlinkClick r:id="rId3">
                  <a:extLst>
                    <a:ext uri="{A12FA001-AC4F-418D-AE19-62706E023703}">
                      <ahyp:hlinkClr xmlns:ahyp="http://schemas.microsoft.com/office/drawing/2018/hyperlinkcolor" val="tx"/>
                    </a:ext>
                  </a:extLst>
                </a:hlinkClick>
              </a:rPr>
              <a:t>www.agate.ch</a:t>
            </a:r>
            <a:r>
              <a:rPr lang="de-CH" dirty="0"/>
              <a:t> oder mit einer Meldekarte gemeldet werden. Wenn die Gattung ‘Schweine’ auf diesem Sömmerungsbetrieb fehlt, muss dies bei der ADZ gemeldet werden.</a:t>
            </a:r>
          </a:p>
          <a:p>
            <a:pPr marL="455613" lvl="1" indent="-457200">
              <a:spcBef>
                <a:spcPts val="600"/>
              </a:spcBef>
              <a:spcAft>
                <a:spcPts val="600"/>
              </a:spcAft>
              <a:buFont typeface="Arial" panose="020B0604020202020204" pitchFamily="34" charset="0"/>
              <a:buChar char="•"/>
            </a:pPr>
            <a:r>
              <a:rPr lang="de-CH" dirty="0"/>
              <a:t>Faustregel: Bei der Käseproduktion kann pro Milchkuh ein Schwein gehalten werden. Bei der Magermilchverwertung dürfen 2 Schweine pro Kuh gemästet werden.</a:t>
            </a:r>
          </a:p>
          <a:p>
            <a:pPr>
              <a:lnSpc>
                <a:spcPct val="100000"/>
              </a:lnSpc>
              <a:spcBef>
                <a:spcPts val="600"/>
              </a:spcBef>
              <a:spcAft>
                <a:spcPts val="600"/>
              </a:spcAft>
            </a:pPr>
            <a:endParaRPr lang="de-CH" sz="2800"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36</a:t>
            </a:fld>
            <a:endParaRPr lang="de-CH" dirty="0"/>
          </a:p>
        </p:txBody>
      </p:sp>
      <p:pic>
        <p:nvPicPr>
          <p:cNvPr id="8" name="Grafik 7">
            <a:extLst>
              <a:ext uri="{FF2B5EF4-FFF2-40B4-BE49-F238E27FC236}">
                <a16:creationId xmlns:a16="http://schemas.microsoft.com/office/drawing/2014/main" id="{A085753F-8609-BF11-9205-72BB04B9D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952992" y="1028777"/>
            <a:ext cx="1765102" cy="1323826"/>
          </a:xfrm>
          <a:prstGeom prst="rect">
            <a:avLst/>
          </a:prstGeom>
        </p:spPr>
      </p:pic>
    </p:spTree>
    <p:extLst>
      <p:ext uri="{BB962C8B-B14F-4D97-AF65-F5344CB8AC3E}">
        <p14:creationId xmlns:p14="http://schemas.microsoft.com/office/powerpoint/2010/main" val="231541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r>
              <a:rPr lang="de-CH" sz="2800" dirty="0"/>
              <a:t>Tiermeldungen</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dirty="0"/>
              <a:t>Hühner</a:t>
            </a:r>
          </a:p>
          <a:p>
            <a:pPr marL="457200" indent="-457200">
              <a:lnSpc>
                <a:spcPct val="100000"/>
              </a:lnSpc>
              <a:spcBef>
                <a:spcPts val="600"/>
              </a:spcBef>
              <a:spcAft>
                <a:spcPts val="600"/>
              </a:spcAft>
              <a:buFont typeface="Arial" panose="020B0604020202020204" pitchFamily="34" charset="0"/>
              <a:buChar char="•"/>
            </a:pPr>
            <a:r>
              <a:rPr lang="de-CH" dirty="0"/>
              <a:t>Nach Anweisungen des Amts für Veterinärwesen muss jegliche Geflügelhaltung, auf Sömmerungsbetrieben, gemeldet werden.</a:t>
            </a:r>
          </a:p>
          <a:p>
            <a:pPr marL="457200" indent="-457200">
              <a:lnSpc>
                <a:spcPct val="100000"/>
              </a:lnSpc>
              <a:spcBef>
                <a:spcPts val="600"/>
              </a:spcBef>
              <a:spcAft>
                <a:spcPts val="600"/>
              </a:spcAft>
              <a:buFont typeface="Arial" panose="020B0604020202020204" pitchFamily="34" charset="0"/>
              <a:buChar char="•"/>
            </a:pPr>
            <a:r>
              <a:rPr lang="de-CH" dirty="0"/>
              <a:t>Dementsprechend muss sich jeder Sömmerungsbetrieb, welcher die Geflügelhaltung noch nicht gemeldet hat bei der ADZ melden.  </a:t>
            </a:r>
          </a:p>
          <a:p>
            <a:pPr>
              <a:lnSpc>
                <a:spcPct val="100000"/>
              </a:lnSpc>
              <a:spcBef>
                <a:spcPts val="600"/>
              </a:spcBef>
              <a:spcAft>
                <a:spcPts val="600"/>
              </a:spcAft>
            </a:pPr>
            <a:endParaRPr lang="de-CH" sz="2800"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37</a:t>
            </a:fld>
            <a:endParaRPr lang="de-CH" dirty="0"/>
          </a:p>
        </p:txBody>
      </p:sp>
    </p:spTree>
    <p:extLst>
      <p:ext uri="{BB962C8B-B14F-4D97-AF65-F5344CB8AC3E}">
        <p14:creationId xmlns:p14="http://schemas.microsoft.com/office/powerpoint/2010/main" val="3555025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3. Aktuelles aus den Sömmerungsbeiträgen</a:t>
            </a:r>
            <a:br>
              <a:rPr lang="de-CH" b="1"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a:lnSpc>
                <a:spcPct val="100000"/>
              </a:lnSpc>
              <a:spcBef>
                <a:spcPts val="600"/>
              </a:spcBef>
              <a:spcAft>
                <a:spcPts val="600"/>
              </a:spcAft>
            </a:pPr>
            <a:r>
              <a:rPr lang="de-CH" dirty="0"/>
              <a:t> </a:t>
            </a:r>
          </a:p>
          <a:p>
            <a:pPr>
              <a:lnSpc>
                <a:spcPct val="100000"/>
              </a:lnSpc>
              <a:spcBef>
                <a:spcPts val="600"/>
              </a:spcBef>
              <a:spcAft>
                <a:spcPts val="600"/>
              </a:spcAft>
            </a:pPr>
            <a:endParaRPr lang="de-CH" sz="2800"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pPr marL="457200" indent="-457200">
              <a:lnSpc>
                <a:spcPct val="100000"/>
              </a:lnSpc>
              <a:spcBef>
                <a:spcPts val="600"/>
              </a:spcBef>
              <a:spcAft>
                <a:spcPts val="600"/>
              </a:spcAft>
              <a:buFont typeface="Arial" panose="020B0604020202020204" pitchFamily="34" charset="0"/>
              <a:buChar char="•"/>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38</a:t>
            </a:fld>
            <a:endParaRPr lang="de-CH" dirty="0"/>
          </a:p>
        </p:txBody>
      </p:sp>
      <p:pic>
        <p:nvPicPr>
          <p:cNvPr id="8" name="Grafik 7">
            <a:extLst>
              <a:ext uri="{FF2B5EF4-FFF2-40B4-BE49-F238E27FC236}">
                <a16:creationId xmlns:a16="http://schemas.microsoft.com/office/drawing/2014/main" id="{B30C1E8C-89A1-FFF4-5CCB-25C15D1A4236}"/>
              </a:ext>
            </a:extLst>
          </p:cNvPr>
          <p:cNvPicPr>
            <a:picLocks noChangeAspect="1"/>
          </p:cNvPicPr>
          <p:nvPr/>
        </p:nvPicPr>
        <p:blipFill>
          <a:blip r:embed="rId3"/>
          <a:stretch>
            <a:fillRect/>
          </a:stretch>
        </p:blipFill>
        <p:spPr>
          <a:xfrm>
            <a:off x="834312" y="2185200"/>
            <a:ext cx="9552384" cy="4088861"/>
          </a:xfrm>
          <a:prstGeom prst="rect">
            <a:avLst/>
          </a:prstGeom>
        </p:spPr>
      </p:pic>
    </p:spTree>
    <p:extLst>
      <p:ext uri="{BB962C8B-B14F-4D97-AF65-F5344CB8AC3E}">
        <p14:creationId xmlns:p14="http://schemas.microsoft.com/office/powerpoint/2010/main" val="3212909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39</a:t>
            </a:fld>
            <a:endParaRPr lang="de-CH" dirty="0"/>
          </a:p>
        </p:txBody>
      </p:sp>
    </p:spTree>
    <p:extLst>
      <p:ext uri="{BB962C8B-B14F-4D97-AF65-F5344CB8AC3E}">
        <p14:creationId xmlns:p14="http://schemas.microsoft.com/office/powerpoint/2010/main" val="12839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4</a:t>
            </a:fld>
            <a:endParaRPr lang="de-CH" dirty="0"/>
          </a:p>
        </p:txBody>
      </p:sp>
    </p:spTree>
    <p:extLst>
      <p:ext uri="{BB962C8B-B14F-4D97-AF65-F5344CB8AC3E}">
        <p14:creationId xmlns:p14="http://schemas.microsoft.com/office/powerpoint/2010/main" val="3889968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4. Vollzug weiterer Massnahmen</a:t>
            </a:r>
            <a:br>
              <a:rPr lang="de-CH" b="1" dirty="0"/>
            </a:br>
            <a:r>
              <a:rPr lang="de-CH" sz="2800" dirty="0"/>
              <a:t>Effizienter N-Einsatz im Ackerbau</a:t>
            </a:r>
            <a:br>
              <a:rPr lang="de-CH" b="1"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marL="457200" indent="-457200">
              <a:lnSpc>
                <a:spcPct val="100000"/>
              </a:lnSpc>
              <a:spcBef>
                <a:spcPts val="600"/>
              </a:spcBef>
              <a:spcAft>
                <a:spcPts val="600"/>
              </a:spcAft>
              <a:buFont typeface="Arial" panose="020B0604020202020204" pitchFamily="34" charset="0"/>
              <a:buChar char="•"/>
            </a:pPr>
            <a:r>
              <a:rPr lang="de-CH" dirty="0"/>
              <a:t>Anmeldung der Massnahme fürs 2025 bei Herbsterhebung 24/25.</a:t>
            </a:r>
          </a:p>
          <a:p>
            <a:pPr marL="457200" indent="-457200">
              <a:lnSpc>
                <a:spcPct val="100000"/>
              </a:lnSpc>
              <a:spcBef>
                <a:spcPts val="600"/>
              </a:spcBef>
              <a:spcAft>
                <a:spcPts val="600"/>
              </a:spcAft>
              <a:buFont typeface="Arial" panose="020B0604020202020204" pitchFamily="34" charset="0"/>
              <a:buChar char="•"/>
            </a:pPr>
            <a:r>
              <a:rPr lang="de-CH" dirty="0"/>
              <a:t>Mit Anmeldung bestätigen Bewirtschaftende anhand der Bilanz 2024 die Erfüllung der Anforderungen (90 % in Suisse-Bilanz).</a:t>
            </a:r>
          </a:p>
          <a:p>
            <a:pPr marL="457200" indent="-457200">
              <a:lnSpc>
                <a:spcPct val="100000"/>
              </a:lnSpc>
              <a:spcBef>
                <a:spcPts val="600"/>
              </a:spcBef>
              <a:spcAft>
                <a:spcPts val="600"/>
              </a:spcAft>
              <a:buFont typeface="Arial" panose="020B0604020202020204" pitchFamily="34" charset="0"/>
              <a:buChar char="•"/>
            </a:pPr>
            <a:r>
              <a:rPr lang="de-CH" dirty="0"/>
              <a:t>Auszahlung der Beiträge 2025 anhand der Flächen 2025.</a:t>
            </a:r>
          </a:p>
          <a:p>
            <a:pPr marL="457200" indent="-457200">
              <a:lnSpc>
                <a:spcPct val="100000"/>
              </a:lnSpc>
              <a:spcBef>
                <a:spcPts val="600"/>
              </a:spcBef>
              <a:spcAft>
                <a:spcPts val="600"/>
              </a:spcAft>
              <a:buFont typeface="Arial" panose="020B0604020202020204" pitchFamily="34" charset="0"/>
              <a:buChar char="•"/>
            </a:pPr>
            <a:r>
              <a:rPr lang="de-CH" dirty="0"/>
              <a:t>Abmeldung der Massnahme fürs 2025 anlässlich der Stichtagserhebung 2025 möglich.</a:t>
            </a:r>
          </a:p>
          <a:p>
            <a:pPr>
              <a:lnSpc>
                <a:spcPct val="100000"/>
              </a:lnSpc>
              <a:spcBef>
                <a:spcPts val="600"/>
              </a:spcBef>
              <a:spcAft>
                <a:spcPts val="600"/>
              </a:spcAft>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40</a:t>
            </a:fld>
            <a:endParaRPr lang="de-CH" dirty="0"/>
          </a:p>
        </p:txBody>
      </p:sp>
      <p:pic>
        <p:nvPicPr>
          <p:cNvPr id="8" name="Inhaltsplatzhalter 7">
            <a:extLst>
              <a:ext uri="{FF2B5EF4-FFF2-40B4-BE49-F238E27FC236}">
                <a16:creationId xmlns:a16="http://schemas.microsoft.com/office/drawing/2014/main" id="{8AE9E233-70B2-CBBF-02B2-0D8B383A3891}"/>
              </a:ext>
            </a:extLst>
          </p:cNvPr>
          <p:cNvPicPr>
            <a:picLocks noChangeAspect="1"/>
          </p:cNvPicPr>
          <p:nvPr/>
        </p:nvPicPr>
        <p:blipFill>
          <a:blip r:embed="rId3"/>
          <a:stretch>
            <a:fillRect/>
          </a:stretch>
        </p:blipFill>
        <p:spPr>
          <a:xfrm>
            <a:off x="1055440" y="5085184"/>
            <a:ext cx="4868215" cy="1672926"/>
          </a:xfrm>
          <a:prstGeom prst="rect">
            <a:avLst/>
          </a:prstGeom>
        </p:spPr>
      </p:pic>
    </p:spTree>
    <p:extLst>
      <p:ext uri="{BB962C8B-B14F-4D97-AF65-F5344CB8AC3E}">
        <p14:creationId xmlns:p14="http://schemas.microsoft.com/office/powerpoint/2010/main" val="3683688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4. Vollzug weiterer Massnahmen</a:t>
            </a:r>
            <a:br>
              <a:rPr lang="de-CH" b="1" dirty="0"/>
            </a:br>
            <a:r>
              <a:rPr lang="de-CH" sz="2800" dirty="0"/>
              <a:t>Abschwemmung und Abdrift</a:t>
            </a:r>
            <a:br>
              <a:rPr lang="de-CH" b="1"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marL="457200" indent="-457200">
              <a:lnSpc>
                <a:spcPct val="100000"/>
              </a:lnSpc>
              <a:spcBef>
                <a:spcPts val="600"/>
              </a:spcBef>
              <a:spcAft>
                <a:spcPts val="600"/>
              </a:spcAft>
              <a:buFont typeface="Arial" panose="020B0604020202020204" pitchFamily="34" charset="0"/>
              <a:buChar char="•"/>
            </a:pPr>
            <a:r>
              <a:rPr lang="de-CH" dirty="0"/>
              <a:t>Merkblätter: </a:t>
            </a:r>
            <a:r>
              <a:rPr lang="de-CH" dirty="0">
                <a:hlinkClick r:id="rId3"/>
              </a:rPr>
              <a:t>Abdrift und Abschwemmung im Pflanzenschutz – </a:t>
            </a:r>
            <a:r>
              <a:rPr lang="de-CH" dirty="0" err="1">
                <a:hlinkClick r:id="rId3"/>
              </a:rPr>
              <a:t>Agripedia</a:t>
            </a:r>
            <a:endParaRPr lang="de-CH" dirty="0"/>
          </a:p>
          <a:p>
            <a:pPr marL="457200" indent="-457200">
              <a:lnSpc>
                <a:spcPct val="100000"/>
              </a:lnSpc>
              <a:spcBef>
                <a:spcPts val="600"/>
              </a:spcBef>
              <a:spcAft>
                <a:spcPts val="600"/>
              </a:spcAft>
              <a:buFont typeface="Arial" panose="020B0604020202020204" pitchFamily="34" charset="0"/>
              <a:buChar char="•"/>
            </a:pPr>
            <a:r>
              <a:rPr lang="de-CH" dirty="0"/>
              <a:t>Im Kanton Bern wird im 2025 ein Pilot durchgeführt um die Umsetzung, Beratung und Kontrolle der Abschwemmung zu erproben. </a:t>
            </a:r>
          </a:p>
          <a:p>
            <a:pPr marL="457200" indent="-457200">
              <a:lnSpc>
                <a:spcPct val="100000"/>
              </a:lnSpc>
              <a:spcBef>
                <a:spcPts val="600"/>
              </a:spcBef>
              <a:spcAft>
                <a:spcPts val="600"/>
              </a:spcAft>
              <a:buFont typeface="Arial" panose="020B0604020202020204" pitchFamily="34" charset="0"/>
              <a:buChar char="•"/>
            </a:pPr>
            <a:r>
              <a:rPr lang="de-CH" dirty="0"/>
              <a:t>Im 2025 und 2026 gibt es keine Sanktionen bei Nichteinhaltung der Anforderungen an die Abschwemmung.</a:t>
            </a:r>
          </a:p>
          <a:p>
            <a:pPr marL="457200" indent="-457200">
              <a:lnSpc>
                <a:spcPct val="100000"/>
              </a:lnSpc>
              <a:spcBef>
                <a:spcPts val="600"/>
              </a:spcBef>
              <a:spcAft>
                <a:spcPts val="600"/>
              </a:spcAft>
              <a:buFont typeface="Arial" panose="020B0604020202020204" pitchFamily="34" charset="0"/>
              <a:buChar char="•"/>
            </a:pPr>
            <a:r>
              <a:rPr lang="de-CH" dirty="0"/>
              <a:t>Infoveranstaltung online am 5. Februar 2025 am INFORAMA Rütti. Kann auch online oder als Aufzeichnung verfolgt werden.</a:t>
            </a:r>
          </a:p>
          <a:p>
            <a:pPr marL="457200" indent="-457200">
              <a:lnSpc>
                <a:spcPct val="100000"/>
              </a:lnSpc>
              <a:spcBef>
                <a:spcPts val="600"/>
              </a:spcBef>
              <a:spcAft>
                <a:spcPts val="600"/>
              </a:spcAft>
              <a:buFont typeface="Arial" panose="020B0604020202020204" pitchFamily="34" charset="0"/>
              <a:buChar char="•"/>
            </a:pPr>
            <a:r>
              <a:rPr lang="de-CH" dirty="0"/>
              <a:t>Kontakt bei fachlichen Fragen: Beratung INFORAMA und Fachstelle Pflanzenschutz.</a:t>
            </a:r>
          </a:p>
          <a:p>
            <a:pPr>
              <a:lnSpc>
                <a:spcPct val="100000"/>
              </a:lnSpc>
              <a:spcBef>
                <a:spcPts val="600"/>
              </a:spcBef>
              <a:spcAft>
                <a:spcPts val="600"/>
              </a:spcAft>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41</a:t>
            </a:fld>
            <a:endParaRPr lang="de-CH" dirty="0"/>
          </a:p>
        </p:txBody>
      </p:sp>
    </p:spTree>
    <p:extLst>
      <p:ext uri="{BB962C8B-B14F-4D97-AF65-F5344CB8AC3E}">
        <p14:creationId xmlns:p14="http://schemas.microsoft.com/office/powerpoint/2010/main" val="3542929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4. Vollzug weiterer Massnahmen</a:t>
            </a:r>
            <a:br>
              <a:rPr lang="de-CH" b="1" dirty="0"/>
            </a:br>
            <a:r>
              <a:rPr lang="de-CH" sz="2800" dirty="0"/>
              <a:t>Bodenbedeckung: Neues Formular</a:t>
            </a:r>
            <a:br>
              <a:rPr lang="de-CH" b="1"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1357688" cy="4672731"/>
          </a:xfrm>
        </p:spPr>
        <p:txBody>
          <a:bodyPr/>
          <a:lstStyle/>
          <a:p>
            <a:pPr marL="457200" indent="-457200">
              <a:lnSpc>
                <a:spcPct val="100000"/>
              </a:lnSpc>
              <a:spcBef>
                <a:spcPts val="600"/>
              </a:spcBef>
              <a:spcAft>
                <a:spcPts val="600"/>
              </a:spcAft>
              <a:buFont typeface="Arial" panose="020B0604020202020204" pitchFamily="34" charset="0"/>
              <a:buChar char="•"/>
            </a:pPr>
            <a:r>
              <a:rPr lang="de-CH" dirty="0"/>
              <a:t>Die amtliche Vermessung (AV) gibt Bodenbedeckung in GELAN vor</a:t>
            </a:r>
            <a:r>
              <a:rPr lang="de-CH" baseline="30000" dirty="0"/>
              <a:t>1</a:t>
            </a:r>
            <a:endParaRPr lang="de-CH" dirty="0"/>
          </a:p>
          <a:p>
            <a:pPr marL="457200" indent="-457200">
              <a:lnSpc>
                <a:spcPct val="100000"/>
              </a:lnSpc>
              <a:spcBef>
                <a:spcPts val="600"/>
              </a:spcBef>
              <a:spcAft>
                <a:spcPts val="600"/>
              </a:spcAft>
              <a:buFont typeface="Arial" panose="020B0604020202020204" pitchFamily="34" charset="0"/>
              <a:buChar char="•"/>
            </a:pPr>
            <a:r>
              <a:rPr lang="de-CH" dirty="0"/>
              <a:t>2024 wurden über 300 Flächen gemeldet (nicht einverstanden mit der AV)</a:t>
            </a:r>
          </a:p>
          <a:p>
            <a:pPr marL="457200" indent="-457200">
              <a:lnSpc>
                <a:spcPct val="100000"/>
              </a:lnSpc>
              <a:spcBef>
                <a:spcPts val="600"/>
              </a:spcBef>
              <a:spcAft>
                <a:spcPts val="600"/>
              </a:spcAft>
              <a:buFont typeface="Arial" panose="020B0604020202020204" pitchFamily="34" charset="0"/>
              <a:buChar char="•"/>
            </a:pPr>
            <a:r>
              <a:rPr lang="de-CH" dirty="0"/>
              <a:t>Bessere und effizientere Koordination und Bearbeitung dieser Meldungen durch neues Formular </a:t>
            </a:r>
          </a:p>
          <a:p>
            <a:pPr marL="457200" indent="-457200">
              <a:lnSpc>
                <a:spcPct val="100000"/>
              </a:lnSpc>
              <a:spcBef>
                <a:spcPts val="600"/>
              </a:spcBef>
              <a:spcAft>
                <a:spcPts val="600"/>
              </a:spcAft>
              <a:buFont typeface="Arial" panose="020B0604020202020204" pitchFamily="34" charset="0"/>
              <a:buChar char="•"/>
            </a:pPr>
            <a:r>
              <a:rPr lang="de-CH" dirty="0"/>
              <a:t>Einreichung des Formulars bei der ADZ bis 30. April für Bearbeitung im Beitragsjahr </a:t>
            </a:r>
          </a:p>
          <a:p>
            <a:pPr marL="457200" indent="-457200">
              <a:lnSpc>
                <a:spcPct val="100000"/>
              </a:lnSpc>
              <a:buFont typeface="Arial" panose="020B0604020202020204" pitchFamily="34" charset="0"/>
              <a:buChar char="•"/>
            </a:pPr>
            <a:r>
              <a:rPr lang="de-CH" dirty="0"/>
              <a:t>Formular</a:t>
            </a:r>
            <a:r>
              <a:rPr lang="de-CH"/>
              <a:t>: </a:t>
            </a:r>
            <a:r>
              <a:rPr lang="de-CH">
                <a:hlinkClick r:id="rId3"/>
              </a:rPr>
              <a:t>https://www.gelan.ch/de/Erhebungen-Bern</a:t>
            </a:r>
            <a:endParaRPr lang="de-CH" dirty="0"/>
          </a:p>
          <a:p>
            <a:pPr marL="457200" indent="-457200">
              <a:lnSpc>
                <a:spcPct val="100000"/>
              </a:lnSpc>
              <a:spcBef>
                <a:spcPts val="600"/>
              </a:spcBef>
              <a:spcAft>
                <a:spcPts val="600"/>
              </a:spcAft>
              <a:buFont typeface="Arial" panose="020B0604020202020204" pitchFamily="34" charset="0"/>
              <a:buChar char="•"/>
            </a:pPr>
            <a:r>
              <a:rPr lang="de-CH" dirty="0">
                <a:solidFill>
                  <a:srgbClr val="FF0000"/>
                </a:solidFill>
              </a:rPr>
              <a:t>Bei einer Prüfung wird die gesamte Fläche angeschaut </a:t>
            </a:r>
          </a:p>
          <a:p>
            <a:pPr>
              <a:lnSpc>
                <a:spcPct val="100000"/>
              </a:lnSpc>
            </a:pPr>
            <a:r>
              <a:rPr lang="de-CH" sz="1100" baseline="30000" dirty="0"/>
              <a:t>1</a:t>
            </a:r>
            <a:r>
              <a:rPr lang="de-CH" sz="1100" dirty="0"/>
              <a:t>Art. 31 LBV</a:t>
            </a:r>
          </a:p>
          <a:p>
            <a:pPr>
              <a:lnSpc>
                <a:spcPct val="100000"/>
              </a:lnSpc>
              <a:spcBef>
                <a:spcPts val="600"/>
              </a:spcBef>
              <a:spcAft>
                <a:spcPts val="600"/>
              </a:spcAft>
            </a:pPr>
            <a:endParaRPr lang="de-CH" dirty="0"/>
          </a:p>
          <a:p>
            <a:endParaRPr lang="de-CH" sz="2800"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42</a:t>
            </a:fld>
            <a:endParaRPr lang="de-CH" dirty="0"/>
          </a:p>
        </p:txBody>
      </p:sp>
    </p:spTree>
    <p:extLst>
      <p:ext uri="{BB962C8B-B14F-4D97-AF65-F5344CB8AC3E}">
        <p14:creationId xmlns:p14="http://schemas.microsoft.com/office/powerpoint/2010/main" val="2880163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43</a:t>
            </a:fld>
            <a:endParaRPr lang="de-CH" dirty="0"/>
          </a:p>
        </p:txBody>
      </p:sp>
    </p:spTree>
    <p:extLst>
      <p:ext uri="{BB962C8B-B14F-4D97-AF65-F5344CB8AC3E}">
        <p14:creationId xmlns:p14="http://schemas.microsoft.com/office/powerpoint/2010/main" val="3392011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5. Input Waldabteilung: Waldfestsetzung</a:t>
            </a:r>
            <a:br>
              <a:rPr lang="de-CH" dirty="0"/>
            </a:br>
            <a:br>
              <a:rPr lang="de-CH" dirty="0"/>
            </a:br>
            <a:br>
              <a:rPr lang="de-CH" dirty="0"/>
            </a:b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44</a:t>
            </a:fld>
            <a:endParaRPr lang="de-CH" dirty="0"/>
          </a:p>
        </p:txBody>
      </p:sp>
      <p:pic>
        <p:nvPicPr>
          <p:cNvPr id="8" name="Grafik 7">
            <a:extLst>
              <a:ext uri="{FF2B5EF4-FFF2-40B4-BE49-F238E27FC236}">
                <a16:creationId xmlns:a16="http://schemas.microsoft.com/office/drawing/2014/main" id="{B03DBF59-4A60-5A90-EF0D-01682F8A5F6F}"/>
              </a:ext>
            </a:extLst>
          </p:cNvPr>
          <p:cNvPicPr>
            <a:picLocks noChangeAspect="1"/>
          </p:cNvPicPr>
          <p:nvPr/>
        </p:nvPicPr>
        <p:blipFill rotWithShape="1">
          <a:blip r:embed="rId2"/>
          <a:srcRect t="32927"/>
          <a:stretch/>
        </p:blipFill>
        <p:spPr>
          <a:xfrm>
            <a:off x="1343472" y="2083606"/>
            <a:ext cx="7916380" cy="4210743"/>
          </a:xfrm>
          <a:prstGeom prst="rect">
            <a:avLst/>
          </a:prstGeom>
        </p:spPr>
      </p:pic>
    </p:spTree>
    <p:extLst>
      <p:ext uri="{BB962C8B-B14F-4D97-AF65-F5344CB8AC3E}">
        <p14:creationId xmlns:p14="http://schemas.microsoft.com/office/powerpoint/2010/main" val="3378153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45</a:t>
            </a:fld>
            <a:endParaRPr lang="de-CH" dirty="0"/>
          </a:p>
        </p:txBody>
      </p:sp>
    </p:spTree>
    <p:extLst>
      <p:ext uri="{BB962C8B-B14F-4D97-AF65-F5344CB8AC3E}">
        <p14:creationId xmlns:p14="http://schemas.microsoft.com/office/powerpoint/2010/main" val="1540038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0" y="0"/>
            <a:ext cx="12467764" cy="7062988"/>
          </a:xfrm>
          <a:prstGeom prst="rect">
            <a:avLst/>
          </a:prstGeom>
        </p:spPr>
      </p:pic>
      <p:sp>
        <p:nvSpPr>
          <p:cNvPr id="7170" name="Titel 1"/>
          <p:cNvSpPr>
            <a:spLocks noGrp="1"/>
          </p:cNvSpPr>
          <p:nvPr>
            <p:ph type="ctrTitle"/>
          </p:nvPr>
        </p:nvSpPr>
        <p:spPr>
          <a:xfrm>
            <a:off x="839788" y="2133600"/>
            <a:ext cx="8496300" cy="1557338"/>
          </a:xfrm>
        </p:spPr>
        <p:txBody>
          <a:bodyPr/>
          <a:lstStyle/>
          <a:p>
            <a:pPr eaLnBrk="1" hangingPunct="1"/>
            <a:r>
              <a:rPr lang="de-CH" altLang="de-DE" dirty="0"/>
              <a:t>INFORAMA informiert 2025</a:t>
            </a:r>
          </a:p>
        </p:txBody>
      </p:sp>
      <p:sp>
        <p:nvSpPr>
          <p:cNvPr id="7171" name="Untertitel 2"/>
          <p:cNvSpPr>
            <a:spLocks noGrp="1"/>
          </p:cNvSpPr>
          <p:nvPr>
            <p:ph type="subTitle" idx="1"/>
          </p:nvPr>
        </p:nvSpPr>
        <p:spPr>
          <a:xfrm>
            <a:off x="839788" y="3757613"/>
            <a:ext cx="10944844" cy="1500187"/>
          </a:xfrm>
        </p:spPr>
        <p:txBody>
          <a:bodyPr/>
          <a:lstStyle/>
          <a:p>
            <a:pPr eaLnBrk="1" hangingPunct="1"/>
            <a:r>
              <a:rPr lang="de-CH" altLang="de-DE" sz="3600" dirty="0">
                <a:solidFill>
                  <a:schemeClr val="bg2">
                    <a:lumMod val="50000"/>
                  </a:schemeClr>
                </a:solidFill>
              </a:rPr>
              <a:t>INFORAMA Beratung</a:t>
            </a:r>
          </a:p>
        </p:txBody>
      </p:sp>
      <p:sp>
        <p:nvSpPr>
          <p:cNvPr id="7172" name="Foliennummernplatzhalter 5"/>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722EA4-EFD7-43CA-9044-415468F5C7F5}" type="slidenum">
              <a:rPr lang="de-CH" altLang="de-DE" smtClean="0"/>
              <a:pPr/>
              <a:t>46</a:t>
            </a:fld>
            <a:endParaRPr lang="de-CH" altLang="de-DE"/>
          </a:p>
        </p:txBody>
      </p:sp>
      <p:pic>
        <p:nvPicPr>
          <p:cNvPr id="7175" name="Grafi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8" y="6480175"/>
            <a:ext cx="170656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12"/>
          <p:cNvSpPr>
            <a:spLocks noGrp="1"/>
          </p:cNvSpPr>
          <p:nvPr>
            <p:ph type="body" sz="quarter" idx="17"/>
          </p:nvPr>
        </p:nvSpPr>
        <p:spPr>
          <a:xfrm>
            <a:off x="2927350" y="296863"/>
            <a:ext cx="5508625" cy="144462"/>
          </a:xfrm>
        </p:spPr>
        <p:txBody>
          <a:bodyPr/>
          <a:lstStyle>
            <a:lvl1pPr>
              <a:defRPr sz="820"/>
            </a:lvl1pPr>
          </a:lstStyle>
          <a:p>
            <a:pPr>
              <a:defRPr/>
            </a:pPr>
            <a:endParaRPr lang="de-CH" dirty="0"/>
          </a:p>
        </p:txBody>
      </p:sp>
      <p:pic>
        <p:nvPicPr>
          <p:cNvPr id="9" name="Grafik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8250" y="220663"/>
            <a:ext cx="1701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INFORAMA informiert 2025</a:t>
            </a:r>
          </a:p>
        </p:txBody>
      </p:sp>
      <p:sp>
        <p:nvSpPr>
          <p:cNvPr id="8" name="Textplatzhalter 7"/>
          <p:cNvSpPr>
            <a:spLocks noGrp="1"/>
          </p:cNvSpPr>
          <p:nvPr>
            <p:ph type="body" sz="quarter" idx="13"/>
          </p:nvPr>
        </p:nvSpPr>
        <p:spPr>
          <a:xfrm>
            <a:off x="838199" y="5248672"/>
            <a:ext cx="10983913" cy="556592"/>
          </a:xfrm>
        </p:spPr>
        <p:txBody>
          <a:bodyPr/>
          <a:lstStyle/>
          <a:p>
            <a:r>
              <a:rPr lang="de-CH" dirty="0"/>
              <a:t>www.inforama.ch/informiert</a:t>
            </a:r>
          </a:p>
          <a:p>
            <a:endParaRPr lang="de-CH" dirty="0"/>
          </a:p>
        </p:txBody>
      </p:sp>
      <p:graphicFrame>
        <p:nvGraphicFramePr>
          <p:cNvPr id="9" name="Tabelle 8"/>
          <p:cNvGraphicFramePr>
            <a:graphicFrameLocks noGrp="1"/>
          </p:cNvGraphicFramePr>
          <p:nvPr/>
        </p:nvGraphicFramePr>
        <p:xfrm>
          <a:off x="832095" y="1804558"/>
          <a:ext cx="10999543" cy="3306948"/>
        </p:xfrm>
        <a:graphic>
          <a:graphicData uri="http://schemas.openxmlformats.org/drawingml/2006/table">
            <a:tbl>
              <a:tblPr firstRow="1" bandRow="1">
                <a:tableStyleId>{C083E6E3-FA7D-4D7B-A595-EF9225AFEA82}</a:tableStyleId>
              </a:tblPr>
              <a:tblGrid>
                <a:gridCol w="5479929">
                  <a:extLst>
                    <a:ext uri="{9D8B030D-6E8A-4147-A177-3AD203B41FA5}">
                      <a16:colId xmlns:a16="http://schemas.microsoft.com/office/drawing/2014/main" val="3538379789"/>
                    </a:ext>
                  </a:extLst>
                </a:gridCol>
                <a:gridCol w="5519614">
                  <a:extLst>
                    <a:ext uri="{9D8B030D-6E8A-4147-A177-3AD203B41FA5}">
                      <a16:colId xmlns:a16="http://schemas.microsoft.com/office/drawing/2014/main" val="2663196993"/>
                    </a:ext>
                  </a:extLst>
                </a:gridCol>
              </a:tblGrid>
              <a:tr h="864096">
                <a:tc>
                  <a:txBody>
                    <a:bodyPr/>
                    <a:lstStyle/>
                    <a:p>
                      <a:r>
                        <a:rPr lang="de-CH" sz="3400" b="0" kern="1200" dirty="0">
                          <a:solidFill>
                            <a:srgbClr val="999999"/>
                          </a:solidFill>
                          <a:latin typeface="+mn-lt"/>
                          <a:ea typeface="+mn-ea"/>
                          <a:cs typeface="+mn-cs"/>
                        </a:rPr>
                        <a:t>Veranstaltungen vor ORT </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2200" b="0" kern="1200" dirty="0">
                          <a:solidFill>
                            <a:srgbClr val="999999"/>
                          </a:solidFill>
                          <a:latin typeface="+mn-lt"/>
                          <a:ea typeface="+mn-ea"/>
                          <a:cs typeface="+mn-cs"/>
                        </a:rPr>
                        <a:t>Januar/ Februar 2025</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503409"/>
                  </a:ext>
                </a:extLst>
              </a:tr>
              <a:tr h="628686">
                <a:tc>
                  <a:txBody>
                    <a:bodyPr/>
                    <a:lstStyle/>
                    <a:p>
                      <a:r>
                        <a:rPr lang="de-CH" sz="2200" b="0" dirty="0"/>
                        <a:t>ÖLN Informationstagungen</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2000" b="0" kern="1200" dirty="0" err="1">
                          <a:solidFill>
                            <a:schemeClr val="tx1"/>
                          </a:solidFill>
                          <a:latin typeface="+mn-lt"/>
                          <a:ea typeface="+mn-ea"/>
                          <a:cs typeface="+mn-cs"/>
                        </a:rPr>
                        <a:t>Oeschberg</a:t>
                      </a:r>
                      <a:r>
                        <a:rPr lang="de-CH" sz="2000" b="0" kern="1200" dirty="0">
                          <a:solidFill>
                            <a:schemeClr val="tx1"/>
                          </a:solidFill>
                          <a:latin typeface="+mn-lt"/>
                          <a:ea typeface="+mn-ea"/>
                          <a:cs typeface="+mn-cs"/>
                        </a:rPr>
                        <a:t> 4.2		Rütti 5.+19.2, </a:t>
                      </a:r>
                      <a:br>
                        <a:rPr lang="de-CH" sz="2000" b="0" kern="1200" dirty="0">
                          <a:solidFill>
                            <a:schemeClr val="tx1"/>
                          </a:solidFill>
                          <a:latin typeface="+mn-lt"/>
                          <a:ea typeface="+mn-ea"/>
                          <a:cs typeface="+mn-cs"/>
                        </a:rPr>
                      </a:br>
                      <a:r>
                        <a:rPr lang="de-CH" sz="2000" b="0" kern="1200" dirty="0">
                          <a:solidFill>
                            <a:schemeClr val="tx1"/>
                          </a:solidFill>
                          <a:latin typeface="+mn-lt"/>
                          <a:ea typeface="+mn-ea"/>
                          <a:cs typeface="+mn-cs"/>
                        </a:rPr>
                        <a:t>Waldhof 11.2 		</a:t>
                      </a:r>
                      <a:r>
                        <a:rPr lang="de-CH" sz="2000" b="0" kern="1200" dirty="0" err="1">
                          <a:solidFill>
                            <a:schemeClr val="tx1"/>
                          </a:solidFill>
                          <a:latin typeface="+mn-lt"/>
                          <a:ea typeface="+mn-ea"/>
                          <a:cs typeface="+mn-cs"/>
                        </a:rPr>
                        <a:t>Konolfingen</a:t>
                      </a:r>
                      <a:r>
                        <a:rPr lang="de-CH" sz="2000" b="0" kern="1200" dirty="0">
                          <a:solidFill>
                            <a:schemeClr val="tx1"/>
                          </a:solidFill>
                          <a:latin typeface="+mn-lt"/>
                          <a:ea typeface="+mn-ea"/>
                          <a:cs typeface="+mn-cs"/>
                        </a:rPr>
                        <a:t> 12.2    </a:t>
                      </a:r>
                      <a:r>
                        <a:rPr lang="de-CH" sz="2000" b="0" kern="1200" dirty="0" err="1">
                          <a:solidFill>
                            <a:schemeClr val="tx1"/>
                          </a:solidFill>
                          <a:latin typeface="+mn-lt"/>
                          <a:ea typeface="+mn-ea"/>
                          <a:cs typeface="+mn-cs"/>
                        </a:rPr>
                        <a:t>Hondrich</a:t>
                      </a:r>
                      <a:r>
                        <a:rPr lang="de-CH" sz="2000" b="0" kern="1200" dirty="0">
                          <a:solidFill>
                            <a:schemeClr val="tx1"/>
                          </a:solidFill>
                          <a:latin typeface="+mn-lt"/>
                          <a:ea typeface="+mn-ea"/>
                          <a:cs typeface="+mn-cs"/>
                        </a:rPr>
                        <a:t> 13.2		Ins 17.2</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66560"/>
                  </a:ext>
                </a:extLst>
              </a:tr>
              <a:tr h="700183">
                <a:tc>
                  <a:txBody>
                    <a:bodyPr/>
                    <a:lstStyle/>
                    <a:p>
                      <a:r>
                        <a:rPr lang="de-CH" sz="2200" b="0" dirty="0"/>
                        <a:t>Pflanzenschutznachmittag</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2000" b="0" dirty="0"/>
                        <a:t>Rütti 5.2, Waldhof 11.2 und Ins 17.02</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637451"/>
                  </a:ext>
                </a:extLst>
              </a:tr>
              <a:tr h="736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200" b="0" kern="1200" dirty="0">
                          <a:solidFill>
                            <a:schemeClr val="tx1"/>
                          </a:solidFill>
                          <a:latin typeface="+mn-lt"/>
                          <a:ea typeface="+mn-ea"/>
                          <a:cs typeface="+mn-cs"/>
                        </a:rPr>
                        <a:t>Gruppenberatungen</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b="0" dirty="0"/>
                        <a:t>Waldhof, Emmental, Aaretal/Gantrisch, Berner Oberland</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4359820"/>
                  </a:ext>
                </a:extLst>
              </a:tr>
            </a:tbl>
          </a:graphicData>
        </a:graphic>
      </p:graphicFrame>
      <p:pic>
        <p:nvPicPr>
          <p:cNvPr id="7"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8250" y="219075"/>
            <a:ext cx="17033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7">
            <a:extLst>
              <a:ext uri="{FF2B5EF4-FFF2-40B4-BE49-F238E27FC236}">
                <a16:creationId xmlns:a16="http://schemas.microsoft.com/office/drawing/2014/main" id="{2EF4185D-87C9-D76B-D542-024CEE18EEA1}"/>
              </a:ext>
            </a:extLst>
          </p:cNvPr>
          <p:cNvSpPr txBox="1">
            <a:spLocks/>
          </p:cNvSpPr>
          <p:nvPr/>
        </p:nvSpPr>
        <p:spPr bwMode="auto">
          <a:xfrm>
            <a:off x="838198" y="5896744"/>
            <a:ext cx="10983913" cy="55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49263" rtl="0" eaLnBrk="0" fontAlgn="base" hangingPunct="0">
              <a:lnSpc>
                <a:spcPct val="105000"/>
              </a:lnSpc>
              <a:spcBef>
                <a:spcPct val="0"/>
              </a:spcBef>
              <a:spcAft>
                <a:spcPct val="0"/>
              </a:spcAft>
              <a:buFont typeface="Arial" panose="020B0604020202020204" pitchFamily="34" charset="0"/>
              <a:defRPr sz="3400" kern="1200">
                <a:solidFill>
                  <a:srgbClr val="999999"/>
                </a:solidFill>
                <a:latin typeface="+mn-lt"/>
                <a:ea typeface="+mn-ea"/>
                <a:cs typeface="+mn-cs"/>
              </a:defRPr>
            </a:lvl1pPr>
            <a:lvl2pPr marL="3571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2pPr>
            <a:lvl3pPr marL="715963" indent="-358775"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3pPr>
            <a:lvl4pPr marL="1079500" indent="-36353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4pPr>
            <a:lvl5pPr marL="14366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dirty="0"/>
              <a:t>Kontakt und Beratung: 031 636 41 10/ oeln@be.ch</a:t>
            </a:r>
          </a:p>
          <a:p>
            <a:endParaRPr lang="de-CH" dirty="0"/>
          </a:p>
        </p:txBody>
      </p:sp>
    </p:spTree>
    <p:extLst>
      <p:ext uri="{BB962C8B-B14F-4D97-AF65-F5344CB8AC3E}">
        <p14:creationId xmlns:p14="http://schemas.microsoft.com/office/powerpoint/2010/main" val="3372827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INFORAMA informiert 2025</a:t>
            </a:r>
          </a:p>
        </p:txBody>
      </p:sp>
      <p:graphicFrame>
        <p:nvGraphicFramePr>
          <p:cNvPr id="9" name="Tabelle 8"/>
          <p:cNvGraphicFramePr>
            <a:graphicFrameLocks noGrp="1"/>
          </p:cNvGraphicFramePr>
          <p:nvPr/>
        </p:nvGraphicFramePr>
        <p:xfrm>
          <a:off x="821331" y="1806441"/>
          <a:ext cx="11213381" cy="2919603"/>
        </p:xfrm>
        <a:graphic>
          <a:graphicData uri="http://schemas.openxmlformats.org/drawingml/2006/table">
            <a:tbl>
              <a:tblPr firstRow="1" bandRow="1">
                <a:tableStyleId>{C083E6E3-FA7D-4D7B-A595-EF9225AFEA82}</a:tableStyleId>
              </a:tblPr>
              <a:tblGrid>
                <a:gridCol w="5479929">
                  <a:extLst>
                    <a:ext uri="{9D8B030D-6E8A-4147-A177-3AD203B41FA5}">
                      <a16:colId xmlns:a16="http://schemas.microsoft.com/office/drawing/2014/main" val="3538379789"/>
                    </a:ext>
                  </a:extLst>
                </a:gridCol>
                <a:gridCol w="116840">
                  <a:extLst>
                    <a:ext uri="{9D8B030D-6E8A-4147-A177-3AD203B41FA5}">
                      <a16:colId xmlns:a16="http://schemas.microsoft.com/office/drawing/2014/main" val="2663196993"/>
                    </a:ext>
                  </a:extLst>
                </a:gridCol>
                <a:gridCol w="5616612">
                  <a:extLst>
                    <a:ext uri="{9D8B030D-6E8A-4147-A177-3AD203B41FA5}">
                      <a16:colId xmlns:a16="http://schemas.microsoft.com/office/drawing/2014/main" val="2305817094"/>
                    </a:ext>
                  </a:extLst>
                </a:gridCol>
              </a:tblGrid>
              <a:tr h="792088">
                <a:tc>
                  <a:txBody>
                    <a:bodyPr/>
                    <a:lstStyle/>
                    <a:p>
                      <a:r>
                        <a:rPr lang="de-CH" sz="3400" b="0" kern="1200" dirty="0">
                          <a:solidFill>
                            <a:srgbClr val="999999"/>
                          </a:solidFill>
                          <a:latin typeface="+mn-lt"/>
                          <a:ea typeface="+mn-ea"/>
                          <a:cs typeface="+mn-cs"/>
                        </a:rPr>
                        <a:t>Online</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de-CH" sz="2200" b="0" kern="1200" dirty="0">
                        <a:solidFill>
                          <a:srgbClr val="999999"/>
                        </a:solidFill>
                        <a:latin typeface="+mn-lt"/>
                        <a:ea typeface="+mn-ea"/>
                        <a:cs typeface="+mn-cs"/>
                      </a:endParaRP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4183503409"/>
                  </a:ext>
                </a:extLst>
              </a:tr>
              <a:tr h="628686">
                <a:tc>
                  <a:txBody>
                    <a:bodyPr/>
                    <a:lstStyle/>
                    <a:p>
                      <a:r>
                        <a:rPr lang="de-CH" sz="2200" b="0" dirty="0"/>
                        <a:t>Informationsanlässe für Biobetriebe</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de-CH" sz="2200" b="0" dirty="0"/>
                        <a:t> 04. und 18.02.25, 09:00</a:t>
                      </a:r>
                      <a:endParaRPr dirty="0"/>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3003166560"/>
                  </a:ext>
                </a:extLst>
              </a:tr>
              <a:tr h="700183">
                <a:tc gridSpan="2">
                  <a:txBody>
                    <a:bodyPr/>
                    <a:lstStyle/>
                    <a:p>
                      <a:r>
                        <a:rPr lang="de-CH" sz="2200" b="0" dirty="0"/>
                        <a:t>Übertragung ÖLN Informationsanlass und Pflanzenschutznachmittag, Rütti</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2200" b="0" dirty="0"/>
                        <a:t>05.02.25, 09:00 und 13:30</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637451"/>
                  </a:ext>
                </a:extLst>
              </a:tr>
              <a:tr h="736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200" b="0" i="0" kern="1200" dirty="0">
                          <a:solidFill>
                            <a:schemeClr val="tx1"/>
                          </a:solidFill>
                          <a:effectLst/>
                          <a:latin typeface="+mn-lt"/>
                          <a:ea typeface="+mn-ea"/>
                          <a:cs typeface="+mn-cs"/>
                        </a:rPr>
                        <a:t>Tipps und Tricks zur Stichtagserhebung </a:t>
                      </a:r>
                      <a:r>
                        <a:rPr lang="de-CH" sz="1800" b="0" i="0" kern="1200" dirty="0">
                          <a:solidFill>
                            <a:schemeClr val="tx1"/>
                          </a:solidFill>
                          <a:effectLst/>
                          <a:latin typeface="+mn-lt"/>
                          <a:ea typeface="+mn-ea"/>
                          <a:cs typeface="+mn-cs"/>
                        </a:rPr>
                        <a:t>(INFORAMA &amp; ADZ)</a:t>
                      </a:r>
                      <a:endParaRPr lang="de-CH" sz="1800" b="0" kern="1200" dirty="0">
                        <a:solidFill>
                          <a:schemeClr val="tx1"/>
                        </a:solidFill>
                        <a:latin typeface="+mn-lt"/>
                        <a:ea typeface="+mn-ea"/>
                        <a:cs typeface="+mn-cs"/>
                      </a:endParaRP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200" b="0" dirty="0"/>
                        <a:t> 10.02.25, 09:00</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3034359820"/>
                  </a:ext>
                </a:extLst>
              </a:tr>
            </a:tbl>
          </a:graphicData>
        </a:graphic>
      </p:graphicFrame>
      <p:pic>
        <p:nvPicPr>
          <p:cNvPr id="7"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8250" y="219075"/>
            <a:ext cx="17033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7">
            <a:extLst>
              <a:ext uri="{FF2B5EF4-FFF2-40B4-BE49-F238E27FC236}">
                <a16:creationId xmlns:a16="http://schemas.microsoft.com/office/drawing/2014/main" id="{FE062D02-379D-2C4D-E5F6-D96F98D65930}"/>
              </a:ext>
            </a:extLst>
          </p:cNvPr>
          <p:cNvSpPr>
            <a:spLocks noGrp="1"/>
          </p:cNvSpPr>
          <p:nvPr>
            <p:ph type="body" sz="quarter" idx="13"/>
          </p:nvPr>
        </p:nvSpPr>
        <p:spPr>
          <a:xfrm>
            <a:off x="838199" y="5106073"/>
            <a:ext cx="10983913" cy="556592"/>
          </a:xfrm>
        </p:spPr>
        <p:txBody>
          <a:bodyPr/>
          <a:lstStyle/>
          <a:p>
            <a:r>
              <a:rPr lang="de-CH" dirty="0"/>
              <a:t>www.inforama.ch/informiert</a:t>
            </a:r>
          </a:p>
          <a:p>
            <a:endParaRPr lang="de-CH" dirty="0"/>
          </a:p>
        </p:txBody>
      </p:sp>
      <p:sp>
        <p:nvSpPr>
          <p:cNvPr id="5" name="Textplatzhalter 7">
            <a:extLst>
              <a:ext uri="{FF2B5EF4-FFF2-40B4-BE49-F238E27FC236}">
                <a16:creationId xmlns:a16="http://schemas.microsoft.com/office/drawing/2014/main" id="{6881F36B-2A58-A999-BCBF-59F6838B9F0A}"/>
              </a:ext>
            </a:extLst>
          </p:cNvPr>
          <p:cNvSpPr txBox="1">
            <a:spLocks/>
          </p:cNvSpPr>
          <p:nvPr/>
        </p:nvSpPr>
        <p:spPr bwMode="auto">
          <a:xfrm>
            <a:off x="838198" y="5896744"/>
            <a:ext cx="10983913" cy="55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49263" rtl="0" eaLnBrk="0" fontAlgn="base" hangingPunct="0">
              <a:lnSpc>
                <a:spcPct val="105000"/>
              </a:lnSpc>
              <a:spcBef>
                <a:spcPct val="0"/>
              </a:spcBef>
              <a:spcAft>
                <a:spcPct val="0"/>
              </a:spcAft>
              <a:buFont typeface="Arial" panose="020B0604020202020204" pitchFamily="34" charset="0"/>
              <a:defRPr sz="3400" kern="1200">
                <a:solidFill>
                  <a:srgbClr val="999999"/>
                </a:solidFill>
                <a:latin typeface="+mn-lt"/>
                <a:ea typeface="+mn-ea"/>
                <a:cs typeface="+mn-cs"/>
              </a:defRPr>
            </a:lvl1pPr>
            <a:lvl2pPr marL="3571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2pPr>
            <a:lvl3pPr marL="715963" indent="-358775"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3pPr>
            <a:lvl4pPr marL="1079500" indent="-36353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4pPr>
            <a:lvl5pPr marL="14366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dirty="0"/>
              <a:t>Kontakt und Beratung: 031 636 41 10/ oeln@be.ch</a:t>
            </a:r>
          </a:p>
          <a:p>
            <a:endParaRPr lang="de-CH" dirty="0"/>
          </a:p>
        </p:txBody>
      </p:sp>
    </p:spTree>
    <p:extLst>
      <p:ext uri="{BB962C8B-B14F-4D97-AF65-F5344CB8AC3E}">
        <p14:creationId xmlns:p14="http://schemas.microsoft.com/office/powerpoint/2010/main" val="3827215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INFORAMA informiert 2025</a:t>
            </a:r>
          </a:p>
        </p:txBody>
      </p:sp>
      <p:graphicFrame>
        <p:nvGraphicFramePr>
          <p:cNvPr id="9" name="Tabelle 8"/>
          <p:cNvGraphicFramePr>
            <a:graphicFrameLocks noGrp="1"/>
          </p:cNvGraphicFramePr>
          <p:nvPr/>
        </p:nvGraphicFramePr>
        <p:xfrm>
          <a:off x="821331" y="1806441"/>
          <a:ext cx="11213381" cy="2919603"/>
        </p:xfrm>
        <a:graphic>
          <a:graphicData uri="http://schemas.openxmlformats.org/drawingml/2006/table">
            <a:tbl>
              <a:tblPr firstRow="1" bandRow="1">
                <a:tableStyleId>{C083E6E3-FA7D-4D7B-A595-EF9225AFEA82}</a:tableStyleId>
              </a:tblPr>
              <a:tblGrid>
                <a:gridCol w="5479929">
                  <a:extLst>
                    <a:ext uri="{9D8B030D-6E8A-4147-A177-3AD203B41FA5}">
                      <a16:colId xmlns:a16="http://schemas.microsoft.com/office/drawing/2014/main" val="3538379789"/>
                    </a:ext>
                  </a:extLst>
                </a:gridCol>
                <a:gridCol w="116840">
                  <a:extLst>
                    <a:ext uri="{9D8B030D-6E8A-4147-A177-3AD203B41FA5}">
                      <a16:colId xmlns:a16="http://schemas.microsoft.com/office/drawing/2014/main" val="2663196993"/>
                    </a:ext>
                  </a:extLst>
                </a:gridCol>
                <a:gridCol w="5616612">
                  <a:extLst>
                    <a:ext uri="{9D8B030D-6E8A-4147-A177-3AD203B41FA5}">
                      <a16:colId xmlns:a16="http://schemas.microsoft.com/office/drawing/2014/main" val="2305817094"/>
                    </a:ext>
                  </a:extLst>
                </a:gridCol>
              </a:tblGrid>
              <a:tr h="792088">
                <a:tc>
                  <a:txBody>
                    <a:bodyPr/>
                    <a:lstStyle/>
                    <a:p>
                      <a:r>
                        <a:rPr lang="de-CH" sz="3400" b="0" kern="1200" dirty="0">
                          <a:solidFill>
                            <a:srgbClr val="999999"/>
                          </a:solidFill>
                          <a:latin typeface="+mn-lt"/>
                          <a:ea typeface="+mn-ea"/>
                          <a:cs typeface="+mn-cs"/>
                        </a:rPr>
                        <a:t>Online</a:t>
                      </a: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de-CH" sz="2200" b="0" kern="1200" dirty="0">
                        <a:solidFill>
                          <a:srgbClr val="999999"/>
                        </a:solidFill>
                        <a:latin typeface="+mn-lt"/>
                        <a:ea typeface="+mn-ea"/>
                        <a:cs typeface="+mn-cs"/>
                      </a:endParaRP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4183503409"/>
                  </a:ext>
                </a:extLst>
              </a:tr>
              <a:tr h="628686">
                <a:tc>
                  <a:txBody>
                    <a:bodyPr/>
                    <a:lstStyle/>
                    <a:p>
                      <a:r>
                        <a:rPr lang="de-CH" sz="2200" b="0" dirty="0"/>
                        <a:t>Informationsanlässe für Biobetriebe</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de-CH" sz="2200" b="0" dirty="0"/>
                        <a:t> 04. und 18.02.25, 09:00</a:t>
                      </a:r>
                      <a:endParaRPr dirty="0"/>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3003166560"/>
                  </a:ext>
                </a:extLst>
              </a:tr>
              <a:tr h="700183">
                <a:tc gridSpan="2">
                  <a:txBody>
                    <a:bodyPr/>
                    <a:lstStyle/>
                    <a:p>
                      <a:r>
                        <a:rPr lang="de-CH" sz="2200" b="0" dirty="0"/>
                        <a:t>Übertragung ÖLN Informationsanlass und Pflanzenschutznachmittag, Rütti</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2200" b="0" dirty="0"/>
                        <a:t>05.05.25, 09:00 und 13:30</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637451"/>
                  </a:ext>
                </a:extLst>
              </a:tr>
              <a:tr h="736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200" b="0" i="0" kern="1200" dirty="0">
                          <a:solidFill>
                            <a:schemeClr val="tx1"/>
                          </a:solidFill>
                          <a:effectLst/>
                          <a:latin typeface="+mn-lt"/>
                          <a:ea typeface="+mn-ea"/>
                          <a:cs typeface="+mn-cs"/>
                        </a:rPr>
                        <a:t>Tipps und Tricks zur Stichtagserhebung </a:t>
                      </a:r>
                      <a:r>
                        <a:rPr lang="de-CH" sz="1800" b="0" i="0" kern="1200" dirty="0">
                          <a:solidFill>
                            <a:schemeClr val="tx1"/>
                          </a:solidFill>
                          <a:effectLst/>
                          <a:latin typeface="+mn-lt"/>
                          <a:ea typeface="+mn-ea"/>
                          <a:cs typeface="+mn-cs"/>
                        </a:rPr>
                        <a:t>(INFORAMA &amp; ADZ)</a:t>
                      </a:r>
                      <a:endParaRPr lang="de-CH" sz="1800" b="0" kern="1200" dirty="0">
                        <a:solidFill>
                          <a:schemeClr val="tx1"/>
                        </a:solidFill>
                        <a:latin typeface="+mn-lt"/>
                        <a:ea typeface="+mn-ea"/>
                        <a:cs typeface="+mn-cs"/>
                      </a:endParaRPr>
                    </a:p>
                  </a:txBody>
                  <a:tcPr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200" b="0" dirty="0"/>
                        <a:t> 10.02.25, 09:00</a:t>
                      </a:r>
                    </a:p>
                  </a:txBody>
                  <a:tcPr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CH"/>
                    </a:p>
                  </a:txBody>
                  <a:tcPr/>
                </a:tc>
                <a:extLst>
                  <a:ext uri="{0D108BD9-81ED-4DB2-BD59-A6C34878D82A}">
                    <a16:rowId xmlns:a16="http://schemas.microsoft.com/office/drawing/2014/main" val="3034359820"/>
                  </a:ext>
                </a:extLst>
              </a:tr>
            </a:tbl>
          </a:graphicData>
        </a:graphic>
      </p:graphicFrame>
      <p:pic>
        <p:nvPicPr>
          <p:cNvPr id="7"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8250" y="219075"/>
            <a:ext cx="17033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7">
            <a:extLst>
              <a:ext uri="{FF2B5EF4-FFF2-40B4-BE49-F238E27FC236}">
                <a16:creationId xmlns:a16="http://schemas.microsoft.com/office/drawing/2014/main" id="{FE062D02-379D-2C4D-E5F6-D96F98D65930}"/>
              </a:ext>
            </a:extLst>
          </p:cNvPr>
          <p:cNvSpPr>
            <a:spLocks noGrp="1"/>
          </p:cNvSpPr>
          <p:nvPr>
            <p:ph type="body" sz="quarter" idx="13"/>
          </p:nvPr>
        </p:nvSpPr>
        <p:spPr>
          <a:xfrm>
            <a:off x="838199" y="5106073"/>
            <a:ext cx="10983913" cy="556592"/>
          </a:xfrm>
        </p:spPr>
        <p:txBody>
          <a:bodyPr/>
          <a:lstStyle/>
          <a:p>
            <a:r>
              <a:rPr lang="de-CH" dirty="0"/>
              <a:t>www.inforama.ch/informiert</a:t>
            </a:r>
          </a:p>
          <a:p>
            <a:endParaRPr lang="de-CH" dirty="0"/>
          </a:p>
        </p:txBody>
      </p:sp>
      <p:sp>
        <p:nvSpPr>
          <p:cNvPr id="5" name="Textplatzhalter 7">
            <a:extLst>
              <a:ext uri="{FF2B5EF4-FFF2-40B4-BE49-F238E27FC236}">
                <a16:creationId xmlns:a16="http://schemas.microsoft.com/office/drawing/2014/main" id="{6881F36B-2A58-A999-BCBF-59F6838B9F0A}"/>
              </a:ext>
            </a:extLst>
          </p:cNvPr>
          <p:cNvSpPr txBox="1">
            <a:spLocks/>
          </p:cNvSpPr>
          <p:nvPr/>
        </p:nvSpPr>
        <p:spPr bwMode="auto">
          <a:xfrm>
            <a:off x="838198" y="5896744"/>
            <a:ext cx="10983913" cy="55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49263" rtl="0" eaLnBrk="0" fontAlgn="base" hangingPunct="0">
              <a:lnSpc>
                <a:spcPct val="105000"/>
              </a:lnSpc>
              <a:spcBef>
                <a:spcPct val="0"/>
              </a:spcBef>
              <a:spcAft>
                <a:spcPct val="0"/>
              </a:spcAft>
              <a:buFont typeface="Arial" panose="020B0604020202020204" pitchFamily="34" charset="0"/>
              <a:defRPr sz="3400" kern="1200">
                <a:solidFill>
                  <a:srgbClr val="999999"/>
                </a:solidFill>
                <a:latin typeface="+mn-lt"/>
                <a:ea typeface="+mn-ea"/>
                <a:cs typeface="+mn-cs"/>
              </a:defRPr>
            </a:lvl1pPr>
            <a:lvl2pPr marL="3571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2pPr>
            <a:lvl3pPr marL="715963" indent="-358775"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3pPr>
            <a:lvl4pPr marL="1079500" indent="-36353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4pPr>
            <a:lvl5pPr marL="1436688" indent="-357188" algn="l" defTabSz="449263" rtl="0" eaLnBrk="0" fontAlgn="base" hangingPunct="0">
              <a:lnSpc>
                <a:spcPct val="105000"/>
              </a:lnSpc>
              <a:spcBef>
                <a:spcPct val="0"/>
              </a:spcBef>
              <a:spcAft>
                <a:spcPct val="0"/>
              </a:spcAft>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dirty="0"/>
              <a:t>Kontakt und Beratung: 031 636 41 10/ oeln@be.ch</a:t>
            </a:r>
          </a:p>
          <a:p>
            <a:endParaRPr lang="de-CH" dirty="0"/>
          </a:p>
        </p:txBody>
      </p:sp>
    </p:spTree>
    <p:extLst>
      <p:ext uri="{BB962C8B-B14F-4D97-AF65-F5344CB8AC3E}">
        <p14:creationId xmlns:p14="http://schemas.microsoft.com/office/powerpoint/2010/main" val="35717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Personelles</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r>
              <a:rPr lang="de-CH" dirty="0"/>
              <a:t>Priska Dittrich ist seit dem 1. November 2024 Leiterin des Fachbereichs Agrarvollzug.</a:t>
            </a:r>
          </a:p>
          <a:p>
            <a:endParaRPr lang="de-CH" dirty="0"/>
          </a:p>
          <a:p>
            <a:r>
              <a:rPr lang="de-CH" dirty="0"/>
              <a:t>Priskas Werdegang: </a:t>
            </a:r>
          </a:p>
          <a:p>
            <a:pPr marL="457200" indent="-457200">
              <a:lnSpc>
                <a:spcPct val="100000"/>
              </a:lnSpc>
              <a:spcBef>
                <a:spcPts val="600"/>
              </a:spcBef>
              <a:spcAft>
                <a:spcPts val="600"/>
              </a:spcAft>
              <a:buFont typeface="Arial" panose="020B0604020202020204" pitchFamily="34" charset="0"/>
              <a:buChar char="•"/>
            </a:pPr>
            <a:r>
              <a:rPr lang="de-CH" dirty="0"/>
              <a:t>gelernte Landwirtin mit Alperfahrung</a:t>
            </a:r>
          </a:p>
          <a:p>
            <a:pPr marL="457200" indent="-457200">
              <a:lnSpc>
                <a:spcPct val="100000"/>
              </a:lnSpc>
              <a:spcBef>
                <a:spcPts val="600"/>
              </a:spcBef>
              <a:spcAft>
                <a:spcPts val="600"/>
              </a:spcAft>
              <a:buFont typeface="Arial" panose="020B0604020202020204" pitchFamily="34" charset="0"/>
              <a:buChar char="•"/>
            </a:pPr>
            <a:r>
              <a:rPr lang="de-CH" dirty="0"/>
              <a:t>&gt; 10 Jahre Mitarbeit auf Jura - Mutterkuhbetrieb</a:t>
            </a:r>
          </a:p>
          <a:p>
            <a:pPr marL="457200" indent="-457200">
              <a:lnSpc>
                <a:spcPct val="100000"/>
              </a:lnSpc>
              <a:spcBef>
                <a:spcPts val="600"/>
              </a:spcBef>
              <a:spcAft>
                <a:spcPts val="600"/>
              </a:spcAft>
              <a:buFont typeface="Arial" panose="020B0604020202020204" pitchFamily="34" charset="0"/>
              <a:buChar char="•"/>
            </a:pPr>
            <a:r>
              <a:rPr lang="de-CH" dirty="0" err="1"/>
              <a:t>MSc</a:t>
            </a:r>
            <a:r>
              <a:rPr lang="de-CH" dirty="0"/>
              <a:t> Agronomin (HAFL und Uni Kassel)</a:t>
            </a:r>
          </a:p>
          <a:p>
            <a:pPr marL="457200" indent="-457200">
              <a:lnSpc>
                <a:spcPct val="100000"/>
              </a:lnSpc>
              <a:spcBef>
                <a:spcPts val="600"/>
              </a:spcBef>
              <a:spcAft>
                <a:spcPts val="600"/>
              </a:spcAft>
              <a:buFont typeface="Arial" panose="020B0604020202020204" pitchFamily="34" charset="0"/>
              <a:buChar char="•"/>
            </a:pPr>
            <a:r>
              <a:rPr lang="de-CH" dirty="0"/>
              <a:t>Langjährige Berufserfahrung in der Internationalen Zusammenarbeit, in der LW-Kontrolle und der Bundesverwaltung</a:t>
            </a:r>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5</a:t>
            </a:fld>
            <a:endParaRPr lang="de-CH" dirty="0"/>
          </a:p>
        </p:txBody>
      </p:sp>
    </p:spTree>
    <p:extLst>
      <p:ext uri="{BB962C8B-B14F-4D97-AF65-F5344CB8AC3E}">
        <p14:creationId xmlns:p14="http://schemas.microsoft.com/office/powerpoint/2010/main" val="4282068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03076-2759-C08C-BCE2-7843E485C900}"/>
              </a:ext>
            </a:extLst>
          </p:cNvPr>
          <p:cNvSpPr>
            <a:spLocks noGrp="1"/>
          </p:cNvSpPr>
          <p:nvPr>
            <p:ph type="title"/>
          </p:nvPr>
        </p:nvSpPr>
        <p:spPr/>
        <p:txBody>
          <a:bodyPr/>
          <a:lstStyle/>
          <a:p>
            <a:r>
              <a:rPr lang="de-CH" dirty="0"/>
              <a:t>WhatsApp Status Erhebungsstellen</a:t>
            </a:r>
          </a:p>
        </p:txBody>
      </p:sp>
      <p:sp>
        <p:nvSpPr>
          <p:cNvPr id="3" name="Inhaltsplatzhalter 2">
            <a:extLst>
              <a:ext uri="{FF2B5EF4-FFF2-40B4-BE49-F238E27FC236}">
                <a16:creationId xmlns:a16="http://schemas.microsoft.com/office/drawing/2014/main" id="{DE01F76B-4600-205C-DE24-1856624ADE3F}"/>
              </a:ext>
            </a:extLst>
          </p:cNvPr>
          <p:cNvSpPr>
            <a:spLocks noGrp="1"/>
          </p:cNvSpPr>
          <p:nvPr>
            <p:ph idx="1"/>
          </p:nvPr>
        </p:nvSpPr>
        <p:spPr>
          <a:xfrm>
            <a:off x="838201" y="2420888"/>
            <a:ext cx="7490048" cy="4104456"/>
          </a:xfrm>
        </p:spPr>
        <p:txBody>
          <a:bodyPr/>
          <a:lstStyle/>
          <a:p>
            <a:pPr lvl="1" eaLnBrk="1" hangingPunct="1">
              <a:buClr>
                <a:srgbClr val="349F48"/>
              </a:buClr>
              <a:buSzPct val="90000"/>
              <a:buFont typeface="Wingdings" panose="05000000000000000000" pitchFamily="2" charset="2"/>
              <a:buChar char="§"/>
            </a:pPr>
            <a:r>
              <a:rPr lang="de-CH" dirty="0"/>
              <a:t>Veranstaltungshinweise werden ein paar Tage vor den Anlässen an die ERHST verschickt</a:t>
            </a:r>
          </a:p>
          <a:p>
            <a:endParaRPr lang="de-CH" dirty="0"/>
          </a:p>
        </p:txBody>
      </p:sp>
      <p:sp>
        <p:nvSpPr>
          <p:cNvPr id="4" name="Textplatzhalter 3">
            <a:extLst>
              <a:ext uri="{FF2B5EF4-FFF2-40B4-BE49-F238E27FC236}">
                <a16:creationId xmlns:a16="http://schemas.microsoft.com/office/drawing/2014/main" id="{3F2AC142-DE2C-E791-F044-7F8F71AE6C8D}"/>
              </a:ext>
            </a:extLst>
          </p:cNvPr>
          <p:cNvSpPr>
            <a:spLocks noGrp="1"/>
          </p:cNvSpPr>
          <p:nvPr>
            <p:ph type="body" sz="quarter" idx="13"/>
          </p:nvPr>
        </p:nvSpPr>
        <p:spPr/>
        <p:txBody>
          <a:bodyPr/>
          <a:lstStyle/>
          <a:p>
            <a:r>
              <a:rPr lang="de-CH" dirty="0"/>
              <a:t>Merci fürs Verweisen auf unsere Anlässe</a:t>
            </a:r>
          </a:p>
        </p:txBody>
      </p:sp>
      <p:sp>
        <p:nvSpPr>
          <p:cNvPr id="5" name="Datumsplatzhalter 4">
            <a:extLst>
              <a:ext uri="{FF2B5EF4-FFF2-40B4-BE49-F238E27FC236}">
                <a16:creationId xmlns:a16="http://schemas.microsoft.com/office/drawing/2014/main" id="{B9D6CC66-6485-CF8F-633A-54F749641D9D}"/>
              </a:ext>
            </a:extLst>
          </p:cNvPr>
          <p:cNvSpPr>
            <a:spLocks noGrp="1"/>
          </p:cNvSpPr>
          <p:nvPr>
            <p:ph type="dt" sz="half" idx="14"/>
          </p:nvPr>
        </p:nvSpPr>
        <p:spPr>
          <a:xfrm>
            <a:off x="9336088" y="433388"/>
            <a:ext cx="2089150" cy="109537"/>
          </a:xfrm>
          <a:prstGeom prst="rect">
            <a:avLst/>
          </a:prstGeom>
        </p:spPr>
        <p:txBody>
          <a:bodyPr vert="horz" lIns="0" tIns="0" rIns="0" bIns="0" rtlCol="0" anchor="t" anchorCtr="0"/>
          <a:lstStyle>
            <a:defPPr>
              <a:defRPr lang="de-DE"/>
            </a:defPPr>
            <a:lvl1pPr algn="l" rtl="0" eaLnBrk="1" fontAlgn="auto" hangingPunct="1">
              <a:spcBef>
                <a:spcPts val="0"/>
              </a:spcBef>
              <a:spcAft>
                <a:spcPts val="0"/>
              </a:spcAft>
              <a:defRPr sz="820" kern="1200" baseline="0">
                <a:solidFill>
                  <a:schemeClr val="tx1"/>
                </a:solidFill>
                <a:latin typeface="+mn-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F4204AB0-8E1C-4258-8C38-FB6F5B82D1A3}" type="datetime4">
              <a:rPr lang="de-CH" smtClean="0"/>
              <a:pPr>
                <a:defRPr/>
              </a:pPr>
              <a:t>3. Februar 2025</a:t>
            </a:fld>
            <a:endParaRPr lang="de-CH" dirty="0"/>
          </a:p>
        </p:txBody>
      </p:sp>
      <p:sp>
        <p:nvSpPr>
          <p:cNvPr id="6" name="Fußzeilenplatzhalter 5">
            <a:extLst>
              <a:ext uri="{FF2B5EF4-FFF2-40B4-BE49-F238E27FC236}">
                <a16:creationId xmlns:a16="http://schemas.microsoft.com/office/drawing/2014/main" id="{C5E703EB-D4C8-70AD-44AD-004B2FFBAC75}"/>
              </a:ext>
            </a:extLst>
          </p:cNvPr>
          <p:cNvSpPr>
            <a:spLocks noGrp="1"/>
          </p:cNvSpPr>
          <p:nvPr>
            <p:ph type="ftr" sz="quarter" idx="15"/>
          </p:nvPr>
        </p:nvSpPr>
        <p:spPr>
          <a:xfrm>
            <a:off x="9336088" y="296863"/>
            <a:ext cx="2089150" cy="123825"/>
          </a:xfrm>
          <a:prstGeom prst="rect">
            <a:avLst/>
          </a:prstGeom>
        </p:spPr>
        <p:txBody>
          <a:bodyPr vert="horz" lIns="0" tIns="0" rIns="0" bIns="0" rtlCol="0" anchor="b" anchorCtr="0"/>
          <a:lstStyle>
            <a:defPPr>
              <a:defRPr lang="de-DE"/>
            </a:defPPr>
            <a:lvl1pPr algn="l" rtl="0" eaLnBrk="1" fontAlgn="auto" hangingPunct="1">
              <a:spcBef>
                <a:spcPts val="0"/>
              </a:spcBef>
              <a:spcAft>
                <a:spcPts val="0"/>
              </a:spcAft>
              <a:defRPr sz="820" kern="1200" baseline="0">
                <a:solidFill>
                  <a:schemeClr val="tx1"/>
                </a:solidFill>
                <a:latin typeface="+mn-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CH"/>
              <a:t>Klassifizierung: intern / vertraulich / geheim</a:t>
            </a:r>
            <a:endParaRPr lang="de-CH" dirty="0"/>
          </a:p>
        </p:txBody>
      </p:sp>
      <p:sp>
        <p:nvSpPr>
          <p:cNvPr id="7" name="Foliennummernplatzhalter 6">
            <a:extLst>
              <a:ext uri="{FF2B5EF4-FFF2-40B4-BE49-F238E27FC236}">
                <a16:creationId xmlns:a16="http://schemas.microsoft.com/office/drawing/2014/main" id="{E183F881-A254-D26D-FBB1-540998A748E1}"/>
              </a:ext>
            </a:extLst>
          </p:cNvPr>
          <p:cNvSpPr>
            <a:spLocks noGrp="1"/>
          </p:cNvSpPr>
          <p:nvPr>
            <p:ph type="sldNum" sz="quarter" idx="16"/>
          </p:nvPr>
        </p:nvSpPr>
        <p:spPr>
          <a:xfrm>
            <a:off x="11496675" y="296863"/>
            <a:ext cx="322263" cy="107950"/>
          </a:xfrm>
          <a:prstGeom prst="rect">
            <a:avLst/>
          </a:prstGeom>
        </p:spPr>
        <p:txBody>
          <a:bodyPr vert="horz" lIns="0" tIns="0" rIns="0" bIns="0" rtlCol="0" anchor="t" anchorCtr="0"/>
          <a:lstStyle>
            <a:defPPr>
              <a:defRPr lang="de-DE"/>
            </a:defPPr>
            <a:lvl1pPr algn="r" rtl="0" eaLnBrk="1" fontAlgn="auto" hangingPunct="1">
              <a:spcBef>
                <a:spcPts val="0"/>
              </a:spcBef>
              <a:spcAft>
                <a:spcPts val="0"/>
              </a:spcAft>
              <a:defRPr sz="820" kern="1200" baseline="0">
                <a:solidFill>
                  <a:schemeClr val="tx1"/>
                </a:solidFill>
                <a:latin typeface="+mn-lt"/>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0FB374D8-8504-4199-9589-D9E421878E51}" type="slidenum">
              <a:rPr lang="de-CH" smtClean="0"/>
              <a:pPr>
                <a:defRPr/>
              </a:pPr>
              <a:t>50</a:t>
            </a:fld>
            <a:endParaRPr lang="de-CH" dirty="0"/>
          </a:p>
        </p:txBody>
      </p:sp>
      <p:grpSp>
        <p:nvGrpSpPr>
          <p:cNvPr id="8" name="Gruppieren 7">
            <a:extLst>
              <a:ext uri="{FF2B5EF4-FFF2-40B4-BE49-F238E27FC236}">
                <a16:creationId xmlns:a16="http://schemas.microsoft.com/office/drawing/2014/main" id="{901F5106-AAA0-1857-C448-0D69B031CBAE}"/>
              </a:ext>
            </a:extLst>
          </p:cNvPr>
          <p:cNvGrpSpPr/>
          <p:nvPr/>
        </p:nvGrpSpPr>
        <p:grpSpPr>
          <a:xfrm rot="21400310">
            <a:off x="9026296" y="2013331"/>
            <a:ext cx="2172477" cy="4351889"/>
            <a:chOff x="3647728" y="296863"/>
            <a:chExt cx="3048425" cy="6182588"/>
          </a:xfrm>
        </p:grpSpPr>
        <p:pic>
          <p:nvPicPr>
            <p:cNvPr id="9" name="Grafik 8">
              <a:extLst>
                <a:ext uri="{FF2B5EF4-FFF2-40B4-BE49-F238E27FC236}">
                  <a16:creationId xmlns:a16="http://schemas.microsoft.com/office/drawing/2014/main" id="{1A334691-849C-4EB4-541B-71F3493FFF57}"/>
                </a:ext>
              </a:extLst>
            </p:cNvPr>
            <p:cNvPicPr>
              <a:picLocks noChangeAspect="1"/>
            </p:cNvPicPr>
            <p:nvPr/>
          </p:nvPicPr>
          <p:blipFill>
            <a:blip r:embed="rId3"/>
            <a:stretch>
              <a:fillRect/>
            </a:stretch>
          </p:blipFill>
          <p:spPr>
            <a:xfrm>
              <a:off x="3647728" y="296863"/>
              <a:ext cx="3048425" cy="6182588"/>
            </a:xfrm>
            <a:prstGeom prst="rect">
              <a:avLst/>
            </a:prstGeom>
          </p:spPr>
        </p:pic>
        <p:pic>
          <p:nvPicPr>
            <p:cNvPr id="10" name="Grafik 9">
              <a:extLst>
                <a:ext uri="{FF2B5EF4-FFF2-40B4-BE49-F238E27FC236}">
                  <a16:creationId xmlns:a16="http://schemas.microsoft.com/office/drawing/2014/main" id="{4EF1C7A6-FE43-037E-375C-388C350AE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760" y="1188132"/>
              <a:ext cx="2558199" cy="4545124"/>
            </a:xfrm>
            <a:prstGeom prst="rect">
              <a:avLst/>
            </a:prstGeom>
          </p:spPr>
        </p:pic>
      </p:grpSp>
      <p:pic>
        <p:nvPicPr>
          <p:cNvPr id="11" name="Grafik 10">
            <a:extLst>
              <a:ext uri="{FF2B5EF4-FFF2-40B4-BE49-F238E27FC236}">
                <a16:creationId xmlns:a16="http://schemas.microsoft.com/office/drawing/2014/main" id="{B6E90D38-60A2-5120-3DFE-946B603EC2CB}"/>
              </a:ext>
            </a:extLst>
          </p:cNvPr>
          <p:cNvPicPr>
            <a:picLocks noChangeAspect="1"/>
          </p:cNvPicPr>
          <p:nvPr/>
        </p:nvPicPr>
        <p:blipFill>
          <a:blip r:embed="rId5"/>
          <a:stretch>
            <a:fillRect/>
          </a:stretch>
        </p:blipFill>
        <p:spPr>
          <a:xfrm>
            <a:off x="1199456" y="3429000"/>
            <a:ext cx="829913" cy="792088"/>
          </a:xfrm>
          <a:prstGeom prst="rect">
            <a:avLst/>
          </a:prstGeom>
        </p:spPr>
      </p:pic>
    </p:spTree>
    <p:extLst>
      <p:ext uri="{BB962C8B-B14F-4D97-AF65-F5344CB8AC3E}">
        <p14:creationId xmlns:p14="http://schemas.microsoft.com/office/powerpoint/2010/main" val="2605018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51</a:t>
            </a:fld>
            <a:endParaRPr lang="de-CH" dirty="0"/>
          </a:p>
        </p:txBody>
      </p:sp>
    </p:spTree>
    <p:extLst>
      <p:ext uri="{BB962C8B-B14F-4D97-AF65-F5344CB8AC3E}">
        <p14:creationId xmlns:p14="http://schemas.microsoft.com/office/powerpoint/2010/main" val="3620874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7. Informationen Abteilung Pflanzenschutz</a:t>
            </a:r>
            <a:br>
              <a:rPr lang="de-CH" dirty="0"/>
            </a:br>
            <a:br>
              <a:rPr lang="de-CH" dirty="0"/>
            </a:br>
            <a:br>
              <a:rPr lang="de-CH"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p:txBody>
          <a:bodyPr/>
          <a:lstStyle/>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52</a:t>
            </a:fld>
            <a:endParaRPr lang="de-CH" dirty="0"/>
          </a:p>
        </p:txBody>
      </p:sp>
    </p:spTree>
    <p:extLst>
      <p:ext uri="{BB962C8B-B14F-4D97-AF65-F5344CB8AC3E}">
        <p14:creationId xmlns:p14="http://schemas.microsoft.com/office/powerpoint/2010/main" val="581173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1571493" y="1319428"/>
            <a:ext cx="9399958" cy="1656184"/>
          </a:xfrm>
        </p:spPr>
        <p:txBody>
          <a:bodyPr/>
          <a:lstStyle/>
          <a:p>
            <a:pPr eaLnBrk="1" hangingPunct="1"/>
            <a:r>
              <a:rPr lang="de-CH" altLang="de-DE" sz="5100" dirty="0"/>
              <a:t>Informationen der Fachstellen Boden und Pflanzenschutz</a:t>
            </a:r>
          </a:p>
        </p:txBody>
      </p:sp>
      <p:sp>
        <p:nvSpPr>
          <p:cNvPr id="4" name="Datumsplatzhalter 3">
            <a:extLst>
              <a:ext uri="{FF2B5EF4-FFF2-40B4-BE49-F238E27FC236}">
                <a16:creationId xmlns:a16="http://schemas.microsoft.com/office/drawing/2014/main" id="{7759626A-D212-47F9-AD91-396A99606B59}"/>
              </a:ext>
            </a:extLst>
          </p:cNvPr>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AA0A9-3494-463A-A4F7-4C634B066E9C}" type="datetime4">
              <a:rPr kumimoji="0" lang="de-CH" sz="82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 Februar 2025</a:t>
            </a:fld>
            <a:endParaRPr kumimoji="0" lang="de-CH" sz="82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liennummernplatzhalter 5">
            <a:extLst>
              <a:ext uri="{FF2B5EF4-FFF2-40B4-BE49-F238E27FC236}">
                <a16:creationId xmlns:a16="http://schemas.microsoft.com/office/drawing/2014/main" id="{56A97AFD-16FE-4EA5-A888-4A84A29DE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D38B6-57F3-44A9-8D9F-34C013E1EF99}" type="slidenum">
              <a:rPr kumimoji="0" lang="de-CH" sz="82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CH" sz="82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feld 1"/>
          <p:cNvSpPr txBox="1"/>
          <p:nvPr/>
        </p:nvSpPr>
        <p:spPr>
          <a:xfrm>
            <a:off x="1561094" y="3790717"/>
            <a:ext cx="7935980" cy="2154436"/>
          </a:xfrm>
          <a:prstGeom prst="rect">
            <a:avLst/>
          </a:prstGeom>
          <a:noFill/>
        </p:spPr>
        <p:txBody>
          <a:bodyPr wrap="square" lIns="0" tIns="0" rIns="0" bIns="0" rtlCol="0">
            <a:spAutoFit/>
          </a:bodyPr>
          <a:lstStyle/>
          <a:p>
            <a:pPr marL="457200" indent="-457200">
              <a:buFont typeface="Arial" panose="020B0604020202020204" pitchFamily="34" charset="0"/>
              <a:buChar char="•"/>
            </a:pPr>
            <a:r>
              <a:rPr lang="de-CH" sz="2800" dirty="0"/>
              <a:t>Sonderbewilligungen Pflanzenschutz</a:t>
            </a:r>
          </a:p>
          <a:p>
            <a:pPr marL="457200" indent="-457200">
              <a:buFont typeface="Arial" panose="020B0604020202020204" pitchFamily="34" charset="0"/>
              <a:buChar char="•"/>
            </a:pPr>
            <a:r>
              <a:rPr lang="de-CH" sz="2800" dirty="0"/>
              <a:t>Fachbewilligungen</a:t>
            </a:r>
          </a:p>
          <a:p>
            <a:pPr marL="457200" indent="-457200">
              <a:buFont typeface="Arial" panose="020B0604020202020204" pitchFamily="34" charset="0"/>
              <a:buChar char="•"/>
            </a:pPr>
            <a:r>
              <a:rPr lang="de-CH" sz="2800" dirty="0"/>
              <a:t>Änderungen bei Pflanzenschutzmitteln</a:t>
            </a:r>
          </a:p>
          <a:p>
            <a:pPr marL="457200" indent="-457200">
              <a:buFont typeface="Arial" panose="020B0604020202020204" pitchFamily="34" charset="0"/>
              <a:buChar char="•"/>
            </a:pPr>
            <a:r>
              <a:rPr lang="de-CH" sz="2800" dirty="0"/>
              <a:t>Maiswurzelbohrer</a:t>
            </a:r>
          </a:p>
          <a:p>
            <a:pPr marL="457200" indent="-457200">
              <a:buFont typeface="Arial" panose="020B0604020202020204" pitchFamily="34" charset="0"/>
              <a:buChar char="•"/>
            </a:pPr>
            <a:r>
              <a:rPr lang="de-CH" sz="2800" dirty="0"/>
              <a:t>Erosionsvollzug</a:t>
            </a:r>
          </a:p>
        </p:txBody>
      </p:sp>
    </p:spTree>
    <p:extLst>
      <p:ext uri="{BB962C8B-B14F-4D97-AF65-F5344CB8AC3E}">
        <p14:creationId xmlns:p14="http://schemas.microsoft.com/office/powerpoint/2010/main" val="2993574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AF07A7E5-23B9-9D12-FD3E-5C566DC6EF26}"/>
              </a:ext>
            </a:extLst>
          </p:cNvPr>
          <p:cNvSpPr>
            <a:spLocks noGrp="1"/>
          </p:cNvSpPr>
          <p:nvPr>
            <p:ph type="title"/>
          </p:nvPr>
        </p:nvSpPr>
        <p:spPr/>
        <p:txBody>
          <a:bodyPr/>
          <a:lstStyle/>
          <a:p>
            <a:r>
              <a:rPr lang="de-CH" dirty="0"/>
              <a:t>Sonderbewilligungen</a:t>
            </a:r>
          </a:p>
        </p:txBody>
      </p:sp>
      <p:sp>
        <p:nvSpPr>
          <p:cNvPr id="13" name="Inhaltsplatzhalter 12">
            <a:extLst>
              <a:ext uri="{FF2B5EF4-FFF2-40B4-BE49-F238E27FC236}">
                <a16:creationId xmlns:a16="http://schemas.microsoft.com/office/drawing/2014/main" id="{BD810607-8914-2BF0-2B8B-D6E965266227}"/>
              </a:ext>
            </a:extLst>
          </p:cNvPr>
          <p:cNvSpPr>
            <a:spLocks noGrp="1"/>
          </p:cNvSpPr>
          <p:nvPr>
            <p:ph idx="1"/>
          </p:nvPr>
        </p:nvSpPr>
        <p:spPr/>
        <p:txBody>
          <a:bodyPr/>
          <a:lstStyle/>
          <a:p>
            <a:r>
              <a:rPr lang="de-CH" dirty="0"/>
              <a:t>Wie bis anhin: Antrag über GELAN und erst wenn </a:t>
            </a:r>
            <a:r>
              <a:rPr lang="de-CH" b="1" dirty="0">
                <a:solidFill>
                  <a:srgbClr val="FF0000"/>
                </a:solidFill>
              </a:rPr>
              <a:t>Bekämpfungsschwelle erreicht</a:t>
            </a:r>
            <a:r>
              <a:rPr lang="de-CH" dirty="0"/>
              <a:t> wurde!</a:t>
            </a:r>
          </a:p>
          <a:p>
            <a:endParaRPr lang="de-CH" dirty="0"/>
          </a:p>
          <a:p>
            <a:r>
              <a:rPr lang="de-CH" dirty="0"/>
              <a:t>Schnellere Bearbeitung der Sonderbewilligungen, falls vorgängig:</a:t>
            </a:r>
          </a:p>
          <a:p>
            <a:pPr marL="457200" indent="-457200">
              <a:buFont typeface="Arial" panose="020B0604020202020204" pitchFamily="34" charset="0"/>
              <a:buChar char="•"/>
            </a:pPr>
            <a:r>
              <a:rPr lang="de-CH" dirty="0"/>
              <a:t>Fotos an </a:t>
            </a:r>
            <a:r>
              <a:rPr lang="de-CH" dirty="0">
                <a:hlinkClick r:id="rId2"/>
              </a:rPr>
              <a:t>pflanzenschutz@be.ch</a:t>
            </a:r>
            <a:r>
              <a:rPr lang="de-CH" dirty="0"/>
              <a:t> geschickt wurden.</a:t>
            </a:r>
          </a:p>
          <a:p>
            <a:pPr marL="457200" indent="-457200">
              <a:buFont typeface="Arial" panose="020B0604020202020204" pitchFamily="34" charset="0"/>
              <a:buChar char="•"/>
            </a:pPr>
            <a:r>
              <a:rPr lang="de-CH" dirty="0"/>
              <a:t>Ausführliche Bemerkungen im GELAN gemacht wurden.</a:t>
            </a:r>
          </a:p>
          <a:p>
            <a:endParaRPr lang="de-CH" dirty="0"/>
          </a:p>
          <a:p>
            <a:r>
              <a:rPr lang="de-CH" dirty="0"/>
              <a:t>Zukünftig häufigere Kontrollen auf dem Feld, ob Bekämpfungsschwelle erreicht wurde. Denn:</a:t>
            </a:r>
          </a:p>
          <a:p>
            <a:pPr marL="342900" indent="-342900">
              <a:buFont typeface="Arial" panose="020B0604020202020204" pitchFamily="34" charset="0"/>
              <a:buChar char="•"/>
            </a:pPr>
            <a:r>
              <a:rPr lang="de-CH" dirty="0"/>
              <a:t>Die Tätigkeiten der Kantone werden kontrolliert.</a:t>
            </a:r>
          </a:p>
          <a:p>
            <a:pPr marL="342900" indent="-342900">
              <a:buFont typeface="Arial" panose="020B0604020202020204" pitchFamily="34" charset="0"/>
              <a:buChar char="•"/>
            </a:pPr>
            <a:r>
              <a:rPr lang="de-CH" dirty="0"/>
              <a:t>Die Politik erwartet eine Reduktion der PSM (Aktionsplan, </a:t>
            </a:r>
            <a:r>
              <a:rPr lang="de-CH" dirty="0" err="1"/>
              <a:t>Pa.Iv</a:t>
            </a:r>
            <a:r>
              <a:rPr lang="de-CH" dirty="0"/>
              <a:t>.).</a:t>
            </a:r>
          </a:p>
          <a:p>
            <a:pPr marL="342900" indent="-342900">
              <a:buFont typeface="Arial" panose="020B0604020202020204" pitchFamily="34" charset="0"/>
              <a:buChar char="•"/>
            </a:pPr>
            <a:endParaRPr lang="de-CH" dirty="0"/>
          </a:p>
          <a:p>
            <a:endParaRPr lang="de-CH" dirty="0"/>
          </a:p>
        </p:txBody>
      </p:sp>
      <p:sp>
        <p:nvSpPr>
          <p:cNvPr id="5" name="Datumsplatzhalter 4">
            <a:extLst>
              <a:ext uri="{FF2B5EF4-FFF2-40B4-BE49-F238E27FC236}">
                <a16:creationId xmlns:a16="http://schemas.microsoft.com/office/drawing/2014/main" id="{D5EBF8AA-9CD1-61ED-F66F-F9F3742908D1}"/>
              </a:ext>
            </a:extLst>
          </p:cNvPr>
          <p:cNvSpPr>
            <a:spLocks noGrp="1"/>
          </p:cNvSpPr>
          <p:nvPr>
            <p:ph type="dt" sz="half" idx="10"/>
          </p:nvPr>
        </p:nvSpPr>
        <p:spPr/>
        <p:txBody>
          <a:bodyPr/>
          <a:lstStyle/>
          <a:p>
            <a:fld id="{5FE384C9-A36A-4C51-A757-4015A728520B}" type="datetime4">
              <a:rPr lang="de-CH" smtClean="0"/>
              <a:t>3. Februar 2025</a:t>
            </a:fld>
            <a:endParaRPr lang="de-CH" dirty="0"/>
          </a:p>
        </p:txBody>
      </p:sp>
      <p:sp>
        <p:nvSpPr>
          <p:cNvPr id="6" name="Fußzeilenplatzhalter 5">
            <a:extLst>
              <a:ext uri="{FF2B5EF4-FFF2-40B4-BE49-F238E27FC236}">
                <a16:creationId xmlns:a16="http://schemas.microsoft.com/office/drawing/2014/main" id="{5337E703-5571-E4CE-6A91-E3949A606F56}"/>
              </a:ext>
            </a:extLst>
          </p:cNvPr>
          <p:cNvSpPr>
            <a:spLocks noGrp="1"/>
          </p:cNvSpPr>
          <p:nvPr>
            <p:ph type="ftr" sz="quarter" idx="11"/>
          </p:nvPr>
        </p:nvSpPr>
        <p:spPr/>
        <p:txBody>
          <a:bodyPr/>
          <a:lstStyle/>
          <a:p>
            <a:r>
              <a:rPr lang="de-CH"/>
              <a:t>Klassifizierung: intern / vertraulich / geheim</a:t>
            </a:r>
            <a:endParaRPr lang="de-CH" dirty="0"/>
          </a:p>
        </p:txBody>
      </p:sp>
      <p:sp>
        <p:nvSpPr>
          <p:cNvPr id="7" name="Foliennummernplatzhalter 6">
            <a:extLst>
              <a:ext uri="{FF2B5EF4-FFF2-40B4-BE49-F238E27FC236}">
                <a16:creationId xmlns:a16="http://schemas.microsoft.com/office/drawing/2014/main" id="{5A47D4E4-B8F0-B1F3-9D6E-D80EB70256C6}"/>
              </a:ext>
            </a:extLst>
          </p:cNvPr>
          <p:cNvSpPr>
            <a:spLocks noGrp="1"/>
          </p:cNvSpPr>
          <p:nvPr>
            <p:ph type="sldNum" sz="quarter" idx="12"/>
          </p:nvPr>
        </p:nvSpPr>
        <p:spPr/>
        <p:txBody>
          <a:bodyPr/>
          <a:lstStyle/>
          <a:p>
            <a:fld id="{442AD375-037F-43D0-B059-5172DA06796A}" type="slidenum">
              <a:rPr lang="de-CH" smtClean="0"/>
              <a:pPr/>
              <a:t>54</a:t>
            </a:fld>
            <a:endParaRPr lang="de-CH" dirty="0"/>
          </a:p>
        </p:txBody>
      </p:sp>
    </p:spTree>
    <p:extLst>
      <p:ext uri="{BB962C8B-B14F-4D97-AF65-F5344CB8AC3E}">
        <p14:creationId xmlns:p14="http://schemas.microsoft.com/office/powerpoint/2010/main" val="4272639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7C8F925-4BA5-2B80-6642-94E7E333A3B3}"/>
              </a:ext>
            </a:extLst>
          </p:cNvPr>
          <p:cNvSpPr>
            <a:spLocks noGrp="1"/>
          </p:cNvSpPr>
          <p:nvPr>
            <p:ph idx="1"/>
          </p:nvPr>
        </p:nvSpPr>
        <p:spPr>
          <a:xfrm>
            <a:off x="838201" y="1852613"/>
            <a:ext cx="10980024" cy="4672731"/>
          </a:xfrm>
        </p:spPr>
        <p:txBody>
          <a:bodyPr/>
          <a:lstStyle/>
          <a:p>
            <a:r>
              <a:rPr lang="de-CH" b="1" dirty="0"/>
              <a:t>Digitalisierung</a:t>
            </a:r>
            <a:r>
              <a:rPr lang="de-CH" dirty="0"/>
              <a:t>: Zwischen 3.1.26 und 30.6.26 muss eine digitale Version der Fachbewilligung über ein online-Formular beantragt werden. </a:t>
            </a:r>
          </a:p>
          <a:p>
            <a:endParaRPr lang="de-CH" dirty="0"/>
          </a:p>
          <a:p>
            <a:r>
              <a:rPr lang="de-CH" b="1" dirty="0"/>
              <a:t>Kauf von Pflanzenschutzmitteln: </a:t>
            </a:r>
            <a:r>
              <a:rPr lang="de-CH" dirty="0"/>
              <a:t>Ab 1. Januar 2027 ist der Kauf von Pflanzenschutzmitteln für die berufliche oder gewerbliche Verwendung nur gegen Vorweisen einer </a:t>
            </a:r>
            <a:r>
              <a:rPr lang="de-CH" dirty="0">
                <a:solidFill>
                  <a:srgbClr val="FF0000"/>
                </a:solidFill>
              </a:rPr>
              <a:t>gültigen Fachbewilligung </a:t>
            </a:r>
            <a:r>
              <a:rPr lang="de-CH" dirty="0"/>
              <a:t>möglich (QR-Code).</a:t>
            </a:r>
          </a:p>
          <a:p>
            <a:endParaRPr lang="de-CH" dirty="0"/>
          </a:p>
          <a:p>
            <a:r>
              <a:rPr lang="de-CH" b="1" dirty="0"/>
              <a:t>Weiterbildung</a:t>
            </a:r>
            <a:r>
              <a:rPr lang="de-CH" dirty="0"/>
              <a:t>: Ab 2027 müssen innerhalb von 5 Jahren 8 Stunden Weiterbildung absolviert werden. Achtung: Bei FABE-Abschlüssen, welche vor dem 1.1.2000 gemacht wurden, dauert der erste Weiterbildungszyklus nur 3 Jahre! (Danach ebenfalls 5 Jahre)</a:t>
            </a:r>
          </a:p>
          <a:p>
            <a:endParaRPr lang="de-CH" dirty="0"/>
          </a:p>
          <a:p>
            <a:endParaRPr lang="de-CH" dirty="0"/>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a:p>
            <a:endParaRPr lang="de-CH" dirty="0"/>
          </a:p>
          <a:p>
            <a:endParaRPr lang="de-CH" dirty="0"/>
          </a:p>
        </p:txBody>
      </p:sp>
      <p:sp>
        <p:nvSpPr>
          <p:cNvPr id="2" name="Titel 1">
            <a:extLst>
              <a:ext uri="{FF2B5EF4-FFF2-40B4-BE49-F238E27FC236}">
                <a16:creationId xmlns:a16="http://schemas.microsoft.com/office/drawing/2014/main" id="{4C36AB93-451F-0C4A-ED98-A95F3EC88FE6}"/>
              </a:ext>
            </a:extLst>
          </p:cNvPr>
          <p:cNvSpPr>
            <a:spLocks noGrp="1"/>
          </p:cNvSpPr>
          <p:nvPr>
            <p:ph type="title"/>
          </p:nvPr>
        </p:nvSpPr>
        <p:spPr/>
        <p:txBody>
          <a:bodyPr/>
          <a:lstStyle/>
          <a:p>
            <a:r>
              <a:rPr lang="de-CH" dirty="0"/>
              <a:t>Fachbewilligung (FABE) – Was ist neu?</a:t>
            </a:r>
          </a:p>
        </p:txBody>
      </p:sp>
      <p:sp>
        <p:nvSpPr>
          <p:cNvPr id="4" name="Datumsplatzhalter 3">
            <a:extLst>
              <a:ext uri="{FF2B5EF4-FFF2-40B4-BE49-F238E27FC236}">
                <a16:creationId xmlns:a16="http://schemas.microsoft.com/office/drawing/2014/main" id="{00A1C4E8-4E8C-EDC1-3905-D8C40D441D5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oliennummernplatzhalter 4">
            <a:extLst>
              <a:ext uri="{FF2B5EF4-FFF2-40B4-BE49-F238E27FC236}">
                <a16:creationId xmlns:a16="http://schemas.microsoft.com/office/drawing/2014/main" id="{9A50BFA3-C715-3FD7-0C59-391496CAF21E}"/>
              </a:ext>
            </a:extLst>
          </p:cNvPr>
          <p:cNvSpPr>
            <a:spLocks noGrp="1"/>
          </p:cNvSpPr>
          <p:nvPr>
            <p:ph type="sldNum" sz="quarter" idx="12"/>
          </p:nvPr>
        </p:nvSpPr>
        <p:spPr/>
        <p:txBody>
          <a:bodyPr/>
          <a:lstStyle/>
          <a:p>
            <a:fld id="{442AD375-037F-43D0-B059-5172DA06796A}" type="slidenum">
              <a:rPr lang="de-CH" smtClean="0"/>
              <a:pPr/>
              <a:t>55</a:t>
            </a:fld>
            <a:endParaRPr lang="de-CH" dirty="0"/>
          </a:p>
        </p:txBody>
      </p:sp>
    </p:spTree>
    <p:extLst>
      <p:ext uri="{BB962C8B-B14F-4D97-AF65-F5344CB8AC3E}">
        <p14:creationId xmlns:p14="http://schemas.microsoft.com/office/powerpoint/2010/main" val="3075182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52192-6E09-395C-6FD2-877A93E17C22}"/>
              </a:ext>
            </a:extLst>
          </p:cNvPr>
          <p:cNvSpPr>
            <a:spLocks noGrp="1"/>
          </p:cNvSpPr>
          <p:nvPr>
            <p:ph type="title"/>
          </p:nvPr>
        </p:nvSpPr>
        <p:spPr/>
        <p:txBody>
          <a:bodyPr/>
          <a:lstStyle/>
          <a:p>
            <a:r>
              <a:rPr lang="de-CH" dirty="0"/>
              <a:t>Fachbewilligung (FABE)</a:t>
            </a:r>
          </a:p>
        </p:txBody>
      </p:sp>
      <p:sp>
        <p:nvSpPr>
          <p:cNvPr id="3" name="Inhaltsplatzhalter 2">
            <a:extLst>
              <a:ext uri="{FF2B5EF4-FFF2-40B4-BE49-F238E27FC236}">
                <a16:creationId xmlns:a16="http://schemas.microsoft.com/office/drawing/2014/main" id="{51DF5F0C-85C2-2774-E0A7-11C1F40618D5}"/>
              </a:ext>
            </a:extLst>
          </p:cNvPr>
          <p:cNvSpPr>
            <a:spLocks noGrp="1"/>
          </p:cNvSpPr>
          <p:nvPr>
            <p:ph idx="1"/>
          </p:nvPr>
        </p:nvSpPr>
        <p:spPr>
          <a:xfrm>
            <a:off x="838201" y="1852613"/>
            <a:ext cx="10980024" cy="4672731"/>
          </a:xfrm>
        </p:spPr>
        <p:txBody>
          <a:bodyPr/>
          <a:lstStyle/>
          <a:p>
            <a:r>
              <a:rPr lang="de-CH" dirty="0"/>
              <a:t>Ist mein Abschluss als FABE anerkannt?</a:t>
            </a:r>
          </a:p>
          <a:p>
            <a:r>
              <a:rPr lang="de-CH" u="sng" spc="10" dirty="0">
                <a:effectLst/>
                <a:uFill>
                  <a:solidFill>
                    <a:srgbClr val="B1B9BD"/>
                  </a:solidFill>
                </a:uFill>
                <a:latin typeface="Arial" panose="020B0604020202020204" pitchFamily="34" charset="0"/>
                <a:ea typeface="Arial" panose="020B0604020202020204" pitchFamily="34" charset="0"/>
                <a:cs typeface="System"/>
                <a:hlinkClick r:id="rId2"/>
              </a:rPr>
              <a:t>Liste der als Fachbewilligung oder Sachkenntnis anerkannten Ausbildungsabschlüsse (PDF)</a:t>
            </a:r>
            <a:endParaRPr lang="de-CH" spc="10" dirty="0">
              <a:effectLst/>
              <a:latin typeface="Arial" panose="020B0604020202020204" pitchFamily="34" charset="0"/>
              <a:ea typeface="Arial" panose="020B0604020202020204" pitchFamily="34" charset="0"/>
              <a:cs typeface="System"/>
            </a:endParaRPr>
          </a:p>
          <a:p>
            <a:endParaRPr lang="de-CH" dirty="0"/>
          </a:p>
          <a:p>
            <a:r>
              <a:rPr lang="de-CH" dirty="0"/>
              <a:t>Wo kann ich einen FABE-Kurs absolvieren?</a:t>
            </a:r>
          </a:p>
          <a:p>
            <a:r>
              <a:rPr lang="de-CH" dirty="0">
                <a:hlinkClick r:id="rId3"/>
              </a:rPr>
              <a:t>Kurse | INFORAMA</a:t>
            </a:r>
            <a:endParaRPr lang="de-CH" dirty="0"/>
          </a:p>
          <a:p>
            <a:r>
              <a:rPr lang="de-CH" dirty="0"/>
              <a:t>Der nächste Kurs startet am 11.2.25.</a:t>
            </a:r>
          </a:p>
          <a:p>
            <a:endParaRPr lang="de-CH" dirty="0"/>
          </a:p>
          <a:p>
            <a:r>
              <a:rPr lang="de-CH" dirty="0"/>
              <a:t>Weitere Infos auf </a:t>
            </a:r>
            <a:r>
              <a:rPr lang="de-CH" dirty="0">
                <a:hlinkClick r:id="rId4"/>
              </a:rPr>
              <a:t>www.be.ch/pflanzenschutz</a:t>
            </a:r>
            <a:r>
              <a:rPr lang="de-CH" dirty="0"/>
              <a:t> oder </a:t>
            </a:r>
            <a:r>
              <a:rPr lang="de-CH" u="sng" spc="10" dirty="0">
                <a:effectLst/>
                <a:uFill>
                  <a:solidFill>
                    <a:srgbClr val="B1B9BD"/>
                  </a:solidFill>
                </a:uFill>
                <a:latin typeface="Arial" panose="020B0604020202020204" pitchFamily="34" charset="0"/>
                <a:ea typeface="Arial" panose="020B0604020202020204" pitchFamily="34" charset="0"/>
                <a:cs typeface="System"/>
                <a:hlinkClick r:id="rId5"/>
              </a:rPr>
              <a:t>Fachbewilligungen für die Verwendung von Pflanzenschutzmitteln (admin.ch)</a:t>
            </a:r>
            <a:endParaRPr lang="de-CH" spc="10" dirty="0">
              <a:effectLst/>
              <a:latin typeface="Arial" panose="020B0604020202020204" pitchFamily="34" charset="0"/>
              <a:ea typeface="Arial" panose="020B0604020202020204" pitchFamily="34" charset="0"/>
              <a:cs typeface="System"/>
            </a:endParaRPr>
          </a:p>
          <a:p>
            <a:endParaRPr lang="de-CH" dirty="0"/>
          </a:p>
        </p:txBody>
      </p:sp>
      <p:sp>
        <p:nvSpPr>
          <p:cNvPr id="4" name="Datumsplatzhalter 3">
            <a:extLst>
              <a:ext uri="{FF2B5EF4-FFF2-40B4-BE49-F238E27FC236}">
                <a16:creationId xmlns:a16="http://schemas.microsoft.com/office/drawing/2014/main" id="{A53E9820-C429-1230-781E-10BF8C17ACF5}"/>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oliennummernplatzhalter 4">
            <a:extLst>
              <a:ext uri="{FF2B5EF4-FFF2-40B4-BE49-F238E27FC236}">
                <a16:creationId xmlns:a16="http://schemas.microsoft.com/office/drawing/2014/main" id="{278246F6-372A-4A48-6564-5B6CD3083DBA}"/>
              </a:ext>
            </a:extLst>
          </p:cNvPr>
          <p:cNvSpPr>
            <a:spLocks noGrp="1"/>
          </p:cNvSpPr>
          <p:nvPr>
            <p:ph type="sldNum" sz="quarter" idx="12"/>
          </p:nvPr>
        </p:nvSpPr>
        <p:spPr/>
        <p:txBody>
          <a:bodyPr/>
          <a:lstStyle/>
          <a:p>
            <a:fld id="{442AD375-037F-43D0-B059-5172DA06796A}" type="slidenum">
              <a:rPr lang="de-CH" smtClean="0"/>
              <a:pPr/>
              <a:t>56</a:t>
            </a:fld>
            <a:endParaRPr lang="de-CH" dirty="0"/>
          </a:p>
        </p:txBody>
      </p:sp>
    </p:spTree>
    <p:extLst>
      <p:ext uri="{BB962C8B-B14F-4D97-AF65-F5344CB8AC3E}">
        <p14:creationId xmlns:p14="http://schemas.microsoft.com/office/powerpoint/2010/main" val="2023498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96C0A-95DF-10FB-6750-BED738684677}"/>
              </a:ext>
            </a:extLst>
          </p:cNvPr>
          <p:cNvSpPr>
            <a:spLocks noGrp="1"/>
          </p:cNvSpPr>
          <p:nvPr>
            <p:ph type="title"/>
          </p:nvPr>
        </p:nvSpPr>
        <p:spPr/>
        <p:txBody>
          <a:bodyPr/>
          <a:lstStyle/>
          <a:p>
            <a:r>
              <a:rPr lang="de-CH" dirty="0"/>
              <a:t>Änderungen Pflanzenschutzmittel</a:t>
            </a:r>
          </a:p>
        </p:txBody>
      </p:sp>
      <p:sp>
        <p:nvSpPr>
          <p:cNvPr id="3" name="Inhaltsplatzhalter 2">
            <a:extLst>
              <a:ext uri="{FF2B5EF4-FFF2-40B4-BE49-F238E27FC236}">
                <a16:creationId xmlns:a16="http://schemas.microsoft.com/office/drawing/2014/main" id="{D9EE8F7A-893E-3CCE-0A6E-69D140C8EA7E}"/>
              </a:ext>
            </a:extLst>
          </p:cNvPr>
          <p:cNvSpPr>
            <a:spLocks noGrp="1"/>
          </p:cNvSpPr>
          <p:nvPr>
            <p:ph idx="1"/>
          </p:nvPr>
        </p:nvSpPr>
        <p:spPr/>
        <p:txBody>
          <a:bodyPr/>
          <a:lstStyle/>
          <a:p>
            <a:r>
              <a:rPr lang="de-CH" dirty="0"/>
              <a:t>Definitiv</a:t>
            </a:r>
          </a:p>
          <a:p>
            <a:pPr marL="457200" indent="-457200">
              <a:buFont typeface="Arial" panose="020B0604020202020204" pitchFamily="34" charset="0"/>
              <a:buChar char="•"/>
            </a:pPr>
            <a:r>
              <a:rPr lang="de-CH" dirty="0"/>
              <a:t>S-</a:t>
            </a:r>
            <a:r>
              <a:rPr lang="de-CH" dirty="0" err="1"/>
              <a:t>Metolachlor</a:t>
            </a:r>
            <a:r>
              <a:rPr lang="de-CH" dirty="0"/>
              <a:t> (Dual Gold) zur Bekämpfung von Erdmandelgras fällt weg (Aufbrauchfrist 1.1.25)</a:t>
            </a:r>
          </a:p>
          <a:p>
            <a:pPr marL="457200" indent="-457200">
              <a:buFont typeface="Arial" panose="020B0604020202020204" pitchFamily="34" charset="0"/>
              <a:buChar char="•"/>
            </a:pPr>
            <a:r>
              <a:rPr lang="de-CH" dirty="0" err="1"/>
              <a:t>Metiram</a:t>
            </a:r>
            <a:r>
              <a:rPr lang="de-CH" dirty="0"/>
              <a:t> (Fungizid): Verkaufsfrist 1.1.25, Aufbrauchfrist 1.7.25</a:t>
            </a:r>
          </a:p>
          <a:p>
            <a:pPr marL="457200" indent="-457200">
              <a:buFontTx/>
              <a:buChar char="-"/>
            </a:pPr>
            <a:endParaRPr lang="de-CH" dirty="0"/>
          </a:p>
          <a:p>
            <a:r>
              <a:rPr lang="de-CH" dirty="0"/>
              <a:t>Voraussichtlich</a:t>
            </a:r>
          </a:p>
          <a:p>
            <a:pPr marL="457200" indent="-457200">
              <a:buFont typeface="Arial" panose="020B0604020202020204" pitchFamily="34" charset="0"/>
              <a:buChar char="•"/>
            </a:pPr>
            <a:r>
              <a:rPr lang="de-CH" dirty="0" err="1"/>
              <a:t>Asulam</a:t>
            </a:r>
            <a:r>
              <a:rPr lang="de-CH" dirty="0"/>
              <a:t> (Farnherbizide) Verkaufsfrist: 1.7.25, Aufbrauchfrist: 1.7.26</a:t>
            </a:r>
          </a:p>
          <a:p>
            <a:pPr marL="814388" lvl="1" indent="-457200">
              <a:buFont typeface="Wingdings" panose="05000000000000000000" pitchFamily="2" charset="2"/>
              <a:buChar char="à"/>
            </a:pPr>
            <a:r>
              <a:rPr lang="de-CH" dirty="0">
                <a:sym typeface="Wingdings" panose="05000000000000000000" pitchFamily="2" charset="2"/>
              </a:rPr>
              <a:t>gegen Farne sind keine Herbizide mehr bewilligt</a:t>
            </a:r>
          </a:p>
          <a:p>
            <a:pPr marL="457200" indent="-457200">
              <a:buFont typeface="Arial" panose="020B0604020202020204" pitchFamily="34" charset="0"/>
              <a:buChar char="•"/>
            </a:pPr>
            <a:r>
              <a:rPr lang="de-CH" dirty="0" err="1">
                <a:sym typeface="Wingdings" panose="05000000000000000000" pitchFamily="2" charset="2"/>
              </a:rPr>
              <a:t>Dimethomorph</a:t>
            </a:r>
            <a:r>
              <a:rPr lang="de-CH" dirty="0">
                <a:sym typeface="Wingdings" panose="05000000000000000000" pitchFamily="2" charset="2"/>
              </a:rPr>
              <a:t> (</a:t>
            </a:r>
            <a:r>
              <a:rPr lang="de-CH" dirty="0" err="1">
                <a:sym typeface="Wingdings" panose="05000000000000000000" pitchFamily="2" charset="2"/>
              </a:rPr>
              <a:t>Eleto</a:t>
            </a:r>
            <a:r>
              <a:rPr lang="de-CH" dirty="0">
                <a:sym typeface="Wingdings" panose="05000000000000000000" pitchFamily="2" charset="2"/>
              </a:rPr>
              <a:t>, …) Verkaufsfrist: 1.7.25, Aufbrauchfrist: 1.1.26</a:t>
            </a:r>
          </a:p>
          <a:p>
            <a:pPr marL="457200" indent="-457200">
              <a:buFont typeface="Arial" panose="020B0604020202020204" pitchFamily="34" charset="0"/>
              <a:buChar char="•"/>
            </a:pPr>
            <a:endParaRPr lang="de-CH" dirty="0">
              <a:sym typeface="Wingdings" panose="05000000000000000000" pitchFamily="2" charset="2"/>
            </a:endParaRPr>
          </a:p>
          <a:p>
            <a:r>
              <a:rPr lang="de-CH" dirty="0">
                <a:sym typeface="Wingdings" panose="05000000000000000000" pitchFamily="2" charset="2"/>
              </a:rPr>
              <a:t>Weitere auf </a:t>
            </a:r>
            <a:r>
              <a:rPr lang="de-CH" dirty="0">
                <a:sym typeface="Wingdings" panose="05000000000000000000" pitchFamily="2" charset="2"/>
                <a:hlinkClick r:id="rId2"/>
              </a:rPr>
              <a:t>www.psm.admin.ch</a:t>
            </a:r>
            <a:r>
              <a:rPr lang="de-CH" dirty="0">
                <a:sym typeface="Wingdings" panose="05000000000000000000" pitchFamily="2" charset="2"/>
              </a:rPr>
              <a:t> </a:t>
            </a:r>
          </a:p>
        </p:txBody>
      </p:sp>
      <p:sp>
        <p:nvSpPr>
          <p:cNvPr id="4" name="Datumsplatzhalter 3">
            <a:extLst>
              <a:ext uri="{FF2B5EF4-FFF2-40B4-BE49-F238E27FC236}">
                <a16:creationId xmlns:a16="http://schemas.microsoft.com/office/drawing/2014/main" id="{DA6A0647-3451-E4C7-BB3B-80F4415180B0}"/>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CB9EE99C-519B-FEB3-CC2A-07341D50CB0C}"/>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937D960-15E4-E73E-DD7A-1CFDACBB9469}"/>
              </a:ext>
            </a:extLst>
          </p:cNvPr>
          <p:cNvSpPr>
            <a:spLocks noGrp="1"/>
          </p:cNvSpPr>
          <p:nvPr>
            <p:ph type="sldNum" sz="quarter" idx="12"/>
          </p:nvPr>
        </p:nvSpPr>
        <p:spPr/>
        <p:txBody>
          <a:bodyPr/>
          <a:lstStyle/>
          <a:p>
            <a:fld id="{442AD375-037F-43D0-B059-5172DA06796A}" type="slidenum">
              <a:rPr lang="de-CH" smtClean="0"/>
              <a:pPr/>
              <a:t>57</a:t>
            </a:fld>
            <a:endParaRPr lang="de-CH" dirty="0"/>
          </a:p>
        </p:txBody>
      </p:sp>
    </p:spTree>
    <p:extLst>
      <p:ext uri="{BB962C8B-B14F-4D97-AF65-F5344CB8AC3E}">
        <p14:creationId xmlns:p14="http://schemas.microsoft.com/office/powerpoint/2010/main" val="4123843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726759"/>
            <a:ext cx="7920880" cy="619126"/>
          </a:xfrm>
        </p:spPr>
        <p:txBody>
          <a:bodyPr/>
          <a:lstStyle/>
          <a:p>
            <a:pPr algn="ctr"/>
            <a:r>
              <a:rPr lang="de-CH" dirty="0"/>
              <a:t>Maiswurzelbohrer – Massnahmen 2025</a:t>
            </a:r>
          </a:p>
        </p:txBody>
      </p:sp>
      <p:sp>
        <p:nvSpPr>
          <p:cNvPr id="3" name="Datumsplatzhalter 2"/>
          <p:cNvSpPr>
            <a:spLocks noGrp="1"/>
          </p:cNvSpPr>
          <p:nvPr>
            <p:ph type="dt" sz="half" idx="10"/>
          </p:nvPr>
        </p:nvSpPr>
        <p:spPr>
          <a:xfrm>
            <a:off x="263352" y="6525412"/>
            <a:ext cx="2088232" cy="108000"/>
          </a:xfrm>
        </p:spPr>
        <p:txBody>
          <a:bodyPr/>
          <a:lstStyle/>
          <a:p>
            <a:fld id="{A4596CBD-DD5D-4F61-A35A-2BDD2301218D}" type="datetime4">
              <a:rPr lang="de-CH" smtClean="0"/>
              <a:t>3. Februar 2025</a:t>
            </a:fld>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58</a:t>
            </a:fld>
            <a:endParaRPr lang="de-CH" dirty="0"/>
          </a:p>
        </p:txBody>
      </p:sp>
      <p:sp>
        <p:nvSpPr>
          <p:cNvPr id="7" name="Inhaltsplatzhalter 6"/>
          <p:cNvSpPr>
            <a:spLocks noGrp="1"/>
          </p:cNvSpPr>
          <p:nvPr>
            <p:ph sz="half" idx="1"/>
          </p:nvPr>
        </p:nvSpPr>
        <p:spPr>
          <a:xfrm>
            <a:off x="794640" y="1458441"/>
            <a:ext cx="10657184" cy="4672800"/>
          </a:xfrm>
        </p:spPr>
        <p:txBody>
          <a:bodyPr/>
          <a:lstStyle/>
          <a:p>
            <a:pPr>
              <a:spcAft>
                <a:spcPts val="300"/>
              </a:spcAft>
            </a:pPr>
            <a:r>
              <a:rPr lang="de-CH" dirty="0"/>
              <a:t>26 Fallen im ganzen Kanton aufgestellt, weniger Fänge wegen dem kühlen Wetter. </a:t>
            </a:r>
          </a:p>
          <a:p>
            <a:pPr>
              <a:spcAft>
                <a:spcPts val="300"/>
              </a:spcAft>
            </a:pPr>
            <a:r>
              <a:rPr lang="de-CH" dirty="0"/>
              <a:t>Ziel: Tilgung. D</a:t>
            </a:r>
            <a:r>
              <a:rPr lang="de-CH"/>
              <a:t>aher </a:t>
            </a:r>
            <a:r>
              <a:rPr lang="de-CH" dirty="0"/>
              <a:t>gilt </a:t>
            </a:r>
            <a:r>
              <a:rPr lang="de-CH" b="1" dirty="0">
                <a:solidFill>
                  <a:srgbClr val="C00000"/>
                </a:solidFill>
              </a:rPr>
              <a:t>im gesamten Kanton Bern </a:t>
            </a:r>
            <a:r>
              <a:rPr lang="de-CH" dirty="0"/>
              <a:t>auch für das ganze Jahr 2025 das Verbot, </a:t>
            </a:r>
            <a:r>
              <a:rPr lang="de-CH" b="1" dirty="0">
                <a:solidFill>
                  <a:srgbClr val="C00000"/>
                </a:solidFill>
              </a:rPr>
              <a:t>kein Mais nach Mais auf der gleichen Fläche oder Parzelle, </a:t>
            </a:r>
            <a:r>
              <a:rPr lang="de-CH" b="1" dirty="0">
                <a:solidFill>
                  <a:srgbClr val="E2141E"/>
                </a:solidFill>
              </a:rPr>
              <a:t>wo 2024 schon Mais stand </a:t>
            </a:r>
            <a:r>
              <a:rPr lang="de-CH" sz="1600" dirty="0"/>
              <a:t>(Verfügung vom 30. Oktober 2024)</a:t>
            </a:r>
          </a:p>
          <a:p>
            <a:r>
              <a:rPr lang="de-CH" sz="2400" dirty="0"/>
              <a:t>Gilt auch für Kulturen mit Maispflanzen (wie z.B.</a:t>
            </a:r>
            <a:br>
              <a:rPr lang="de-CH" sz="2400" dirty="0"/>
            </a:br>
            <a:r>
              <a:rPr lang="de-CH" sz="2400" dirty="0" err="1"/>
              <a:t>Grünmais</a:t>
            </a:r>
            <a:r>
              <a:rPr lang="de-CH" sz="2400" dirty="0"/>
              <a:t>, Zwischenfutter).</a:t>
            </a:r>
          </a:p>
          <a:p>
            <a:pPr algn="just"/>
            <a:endParaRPr lang="de-CH" dirty="0"/>
          </a:p>
          <a:p>
            <a:pPr algn="just"/>
            <a:r>
              <a:rPr lang="de-CH" dirty="0"/>
              <a:t>Es gibt  </a:t>
            </a:r>
            <a:r>
              <a:rPr lang="de-CH" b="1" u="sng" dirty="0">
                <a:solidFill>
                  <a:srgbClr val="C00000"/>
                </a:solidFill>
              </a:rPr>
              <a:t>keine Ausnahmen </a:t>
            </a:r>
            <a:endParaRPr lang="de-CH" dirty="0"/>
          </a:p>
        </p:txBody>
      </p:sp>
      <p:pic>
        <p:nvPicPr>
          <p:cNvPr id="9" name="Grafik 8"/>
          <p:cNvPicPr>
            <a:picLocks noChangeAspect="1"/>
          </p:cNvPicPr>
          <p:nvPr/>
        </p:nvPicPr>
        <p:blipFill>
          <a:blip r:embed="rId2"/>
          <a:stretch>
            <a:fillRect/>
          </a:stretch>
        </p:blipFill>
        <p:spPr>
          <a:xfrm>
            <a:off x="8184232" y="4302363"/>
            <a:ext cx="2809619" cy="2223049"/>
          </a:xfrm>
          <a:prstGeom prst="rect">
            <a:avLst/>
          </a:prstGeom>
        </p:spPr>
      </p:pic>
      <p:sp>
        <p:nvSpPr>
          <p:cNvPr id="4" name="Textfeld 3"/>
          <p:cNvSpPr txBox="1"/>
          <p:nvPr/>
        </p:nvSpPr>
        <p:spPr>
          <a:xfrm>
            <a:off x="756814" y="5577243"/>
            <a:ext cx="7375233" cy="553998"/>
          </a:xfrm>
          <a:prstGeom prst="rect">
            <a:avLst/>
          </a:prstGeom>
          <a:noFill/>
        </p:spPr>
        <p:txBody>
          <a:bodyPr wrap="square" lIns="0" tIns="0" rIns="0" bIns="0" rtlCol="0">
            <a:spAutoFit/>
          </a:bodyPr>
          <a:lstStyle/>
          <a:p>
            <a:r>
              <a:rPr lang="de-CH" dirty="0"/>
              <a:t>Hinweis an Erhebungsstellenleitende: Bitte darauf achten, dass die Landwirtinnen und Landwirte im GELAN kein Mais auf Mais anmelden!</a:t>
            </a:r>
          </a:p>
        </p:txBody>
      </p:sp>
    </p:spTree>
    <p:extLst>
      <p:ext uri="{BB962C8B-B14F-4D97-AF65-F5344CB8AC3E}">
        <p14:creationId xmlns:p14="http://schemas.microsoft.com/office/powerpoint/2010/main" val="1152693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127448" y="764704"/>
            <a:ext cx="10975761" cy="576064"/>
          </a:xfrm>
        </p:spPr>
        <p:txBody>
          <a:bodyPr/>
          <a:lstStyle/>
          <a:p>
            <a:r>
              <a:rPr lang="de-CH" b="1" dirty="0"/>
              <a:t>Erosionsvollzug (USG, DZV)</a:t>
            </a:r>
            <a:endParaRPr lang="de-CH" dirty="0"/>
          </a:p>
        </p:txBody>
      </p:sp>
      <p:sp>
        <p:nvSpPr>
          <p:cNvPr id="8" name="Inhaltsplatzhalter 7"/>
          <p:cNvSpPr>
            <a:spLocks noGrp="1"/>
          </p:cNvSpPr>
          <p:nvPr>
            <p:ph idx="1"/>
          </p:nvPr>
        </p:nvSpPr>
        <p:spPr>
          <a:xfrm>
            <a:off x="1112910" y="1340768"/>
            <a:ext cx="10866271" cy="5184576"/>
          </a:xfrm>
        </p:spPr>
        <p:txBody>
          <a:bodyPr/>
          <a:lstStyle/>
          <a:p>
            <a:r>
              <a:rPr lang="de-CH" sz="2800" b="1" dirty="0">
                <a:solidFill>
                  <a:srgbClr val="FF0000"/>
                </a:solidFill>
              </a:rPr>
              <a:t>Eigenverantwortung</a:t>
            </a:r>
            <a:r>
              <a:rPr lang="de-CH" sz="2800" dirty="0"/>
              <a:t> und </a:t>
            </a:r>
            <a:r>
              <a:rPr lang="de-CH" sz="2800" b="1" dirty="0">
                <a:solidFill>
                  <a:srgbClr val="FF0000"/>
                </a:solidFill>
              </a:rPr>
              <a:t>Selbstdeklaration</a:t>
            </a:r>
          </a:p>
          <a:p>
            <a:endParaRPr lang="de-CH" sz="1200" b="1" dirty="0">
              <a:solidFill>
                <a:srgbClr val="FF0000"/>
              </a:solidFill>
            </a:endParaRPr>
          </a:p>
          <a:p>
            <a:r>
              <a:rPr lang="de-CH" sz="2400" b="1" dirty="0"/>
              <a:t>Eigenverantwortung / Prävention</a:t>
            </a:r>
          </a:p>
          <a:p>
            <a:pPr marL="285750" indent="-285750">
              <a:buFont typeface="Wingdings" panose="05000000000000000000" pitchFamily="2" charset="2"/>
              <a:buChar char="Ø"/>
            </a:pPr>
            <a:r>
              <a:rPr lang="de-CH" sz="1800" dirty="0"/>
              <a:t>Risikostellen erkennen und beurteilen (Erosionsrisikokarte)</a:t>
            </a:r>
          </a:p>
          <a:p>
            <a:pPr marL="285750" indent="-285750">
              <a:buFont typeface="Wingdings" panose="05000000000000000000" pitchFamily="2" charset="2"/>
              <a:buChar char="Ø"/>
            </a:pPr>
            <a:r>
              <a:rPr lang="de-CH" sz="1800" dirty="0"/>
              <a:t>Vorbeugende Lösungsstrategien entwickeln und danach handeln </a:t>
            </a:r>
          </a:p>
          <a:p>
            <a:pPr marL="285750" indent="-285750">
              <a:buFont typeface="Wingdings" panose="05000000000000000000" pitchFamily="2" charset="2"/>
              <a:buChar char="Ø"/>
            </a:pPr>
            <a:r>
              <a:rPr lang="de-CH" sz="1800" dirty="0"/>
              <a:t>getroffene Massnahmen dokumentieren</a:t>
            </a:r>
          </a:p>
          <a:p>
            <a:pPr marL="285750" indent="-285750">
              <a:buFont typeface="Wingdings" panose="05000000000000000000" pitchFamily="2" charset="2"/>
              <a:buChar char="Ø"/>
            </a:pPr>
            <a:endParaRPr lang="de-CH" sz="1200" dirty="0"/>
          </a:p>
          <a:p>
            <a:pPr lvl="0"/>
            <a:r>
              <a:rPr lang="de-CH" sz="2400" b="1" dirty="0">
                <a:solidFill>
                  <a:srgbClr val="000000"/>
                </a:solidFill>
              </a:rPr>
              <a:t>Selbstdeklaration / Meldeblatt auf Homepage</a:t>
            </a:r>
          </a:p>
          <a:p>
            <a:pPr marL="342900" indent="-342900">
              <a:buFont typeface="Wingdings" panose="05000000000000000000" pitchFamily="2" charset="2"/>
              <a:buChar char="Ø"/>
            </a:pPr>
            <a:r>
              <a:rPr lang="de-CH" sz="1800" dirty="0">
                <a:solidFill>
                  <a:srgbClr val="000000"/>
                </a:solidFill>
              </a:rPr>
              <a:t>Der Landwirt meldet das Ereignis der Fachstelle Boden (&gt;2-4 t/ha)</a:t>
            </a:r>
          </a:p>
          <a:p>
            <a:pPr marL="342900" indent="-342900">
              <a:buFont typeface="Wingdings" panose="05000000000000000000" pitchFamily="2" charset="2"/>
              <a:buChar char="Ø"/>
            </a:pPr>
            <a:r>
              <a:rPr lang="de-CH" sz="1800" dirty="0">
                <a:solidFill>
                  <a:srgbClr val="000000"/>
                </a:solidFill>
              </a:rPr>
              <a:t>Die Fachstelle klärt ab: ist das Ereignis/der Abtrag</a:t>
            </a:r>
            <a:br>
              <a:rPr lang="de-CH" sz="1800" dirty="0">
                <a:solidFill>
                  <a:srgbClr val="000000"/>
                </a:solidFill>
              </a:rPr>
            </a:br>
            <a:r>
              <a:rPr lang="de-CH" sz="1800" dirty="0">
                <a:solidFill>
                  <a:srgbClr val="000000"/>
                </a:solidFill>
                <a:sym typeface="Wingdings"/>
              </a:rPr>
              <a:t></a:t>
            </a:r>
            <a:r>
              <a:rPr lang="de-CH" sz="1800" dirty="0">
                <a:solidFill>
                  <a:srgbClr val="000000"/>
                </a:solidFill>
              </a:rPr>
              <a:t> naturbedingt (z.B. sehr starkes Gewitter)</a:t>
            </a:r>
            <a:br>
              <a:rPr lang="de-CH" sz="1800" dirty="0">
                <a:solidFill>
                  <a:srgbClr val="000000"/>
                </a:solidFill>
              </a:rPr>
            </a:br>
            <a:r>
              <a:rPr lang="de-CH" sz="1800" dirty="0">
                <a:solidFill>
                  <a:srgbClr val="000000"/>
                </a:solidFill>
                <a:sym typeface="Wingdings"/>
              </a:rPr>
              <a:t> </a:t>
            </a:r>
            <a:r>
              <a:rPr lang="de-CH" sz="1800" dirty="0">
                <a:solidFill>
                  <a:srgbClr val="000000"/>
                </a:solidFill>
              </a:rPr>
              <a:t> infrastrukturbedingt (z.B. Strasse entwässert ins Feld)</a:t>
            </a:r>
            <a:br>
              <a:rPr lang="de-CH" sz="1800" dirty="0">
                <a:solidFill>
                  <a:srgbClr val="000000"/>
                </a:solidFill>
              </a:rPr>
            </a:br>
            <a:r>
              <a:rPr lang="de-CH" sz="1800" dirty="0">
                <a:solidFill>
                  <a:srgbClr val="000000"/>
                </a:solidFill>
                <a:sym typeface="Wingdings"/>
              </a:rPr>
              <a:t> </a:t>
            </a:r>
            <a:r>
              <a:rPr lang="de-CH" sz="1800" dirty="0">
                <a:solidFill>
                  <a:srgbClr val="000000"/>
                </a:solidFill>
              </a:rPr>
              <a:t> bewirtschaftungsbedingt (z.B. </a:t>
            </a:r>
            <a:r>
              <a:rPr lang="de-CH" sz="1800" dirty="0">
                <a:solidFill>
                  <a:srgbClr val="FF0000"/>
                </a:solidFill>
              </a:rPr>
              <a:t>keine Vorbeugemassnahmen</a:t>
            </a:r>
            <a:r>
              <a:rPr lang="de-CH" sz="1800" dirty="0">
                <a:solidFill>
                  <a:srgbClr val="000000"/>
                </a:solidFill>
              </a:rPr>
              <a:t>)</a:t>
            </a:r>
          </a:p>
          <a:p>
            <a:pPr marL="342900" indent="-342900">
              <a:buFont typeface="Wingdings" panose="05000000000000000000" pitchFamily="2" charset="2"/>
              <a:buChar char="Ø"/>
            </a:pPr>
            <a:endParaRPr lang="de-CH" sz="1200" dirty="0">
              <a:solidFill>
                <a:srgbClr val="000000"/>
              </a:solidFill>
            </a:endParaRPr>
          </a:p>
          <a:p>
            <a:pPr marL="342900" lvl="0" indent="-342900">
              <a:buFont typeface="Wingdings" panose="05000000000000000000" pitchFamily="2" charset="2"/>
              <a:buChar char="Ø"/>
            </a:pPr>
            <a:r>
              <a:rPr lang="de-CH" sz="1800" b="1" dirty="0">
                <a:solidFill>
                  <a:srgbClr val="C00000"/>
                </a:solidFill>
              </a:rPr>
              <a:t>Erhebungsstellenleitende weisen Landwirtinnen und Landwirte auf ihre Meldepflicht hin!</a:t>
            </a:r>
          </a:p>
          <a:p>
            <a:pPr marL="342900" lvl="0" indent="-342900">
              <a:buFont typeface="Wingdings" panose="05000000000000000000" pitchFamily="2" charset="2"/>
              <a:buChar char="Ø"/>
            </a:pPr>
            <a:endParaRPr lang="de-CH" sz="1200" dirty="0">
              <a:solidFill>
                <a:srgbClr val="C00000"/>
              </a:solidFill>
            </a:endParaRPr>
          </a:p>
          <a:p>
            <a:pPr marL="342900" lvl="0" indent="-342900">
              <a:buFont typeface="Wingdings" panose="05000000000000000000" pitchFamily="2" charset="2"/>
              <a:buChar char="Ø"/>
            </a:pPr>
            <a:r>
              <a:rPr lang="de-CH" sz="1800" dirty="0">
                <a:solidFill>
                  <a:srgbClr val="FF0000"/>
                </a:solidFill>
              </a:rPr>
              <a:t>2024: Über das ganze Jahr wenige Gebiete betroffen, wenig Meldungen, aber sehr </a:t>
            </a:r>
            <a:r>
              <a:rPr lang="de-CH" sz="1800">
                <a:solidFill>
                  <a:srgbClr val="FF0000"/>
                </a:solidFill>
              </a:rPr>
              <a:t>grosse Schäden.</a:t>
            </a:r>
            <a:endParaRPr lang="de-CH" sz="1800" dirty="0">
              <a:solidFill>
                <a:srgbClr val="FF0000"/>
              </a:solidFill>
            </a:endParaRPr>
          </a:p>
          <a:p>
            <a:pPr marL="342900" lvl="0" indent="-342900">
              <a:buFont typeface="Wingdings" panose="05000000000000000000" pitchFamily="2" charset="2"/>
              <a:buChar char="Ø"/>
            </a:pPr>
            <a:r>
              <a:rPr lang="de-CH" sz="1800" dirty="0">
                <a:solidFill>
                  <a:srgbClr val="FF0000"/>
                </a:solidFill>
              </a:rPr>
              <a:t>2025 wird die Fachstelle Boden risikobasierte Erosionserhebungen durchführen.</a:t>
            </a:r>
          </a:p>
          <a:p>
            <a:r>
              <a:rPr lang="de-CH" sz="2400" b="1" dirty="0">
                <a:solidFill>
                  <a:srgbClr val="FF0000"/>
                </a:solidFill>
              </a:rPr>
              <a:t>															 </a:t>
            </a:r>
            <a:r>
              <a:rPr lang="de-CH" sz="1200" dirty="0"/>
              <a:t>Fachstelle Boden</a:t>
            </a:r>
          </a:p>
          <a:p>
            <a:endParaRPr lang="de-CH" sz="2400" b="1" dirty="0">
              <a:solidFill>
                <a:srgbClr val="FF0000"/>
              </a:solidFill>
            </a:endParaRPr>
          </a:p>
          <a:p>
            <a:endParaRPr lang="de-CH" dirty="0"/>
          </a:p>
        </p:txBody>
      </p:sp>
    </p:spTree>
    <p:extLst>
      <p:ext uri="{BB962C8B-B14F-4D97-AF65-F5344CB8AC3E}">
        <p14:creationId xmlns:p14="http://schemas.microsoft.com/office/powerpoint/2010/main" val="368397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fr-ch" sz="2800" dirty="0"/>
              <a:t>Projet GELAN </a:t>
            </a:r>
            <a:r>
              <a:rPr lang="fr-ch" sz="2800" dirty="0" err="1"/>
              <a:t>NeuAIS</a:t>
            </a:r>
            <a:br>
              <a:rPr lang="de-CH" sz="2000" dirty="0">
                <a:highlight>
                  <a:srgbClr val="00FFFF"/>
                </a:highlight>
              </a:rPr>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marL="457200" indent="-457200">
              <a:buFont typeface="Arial" panose="020B0604020202020204" pitchFamily="34" charset="0"/>
              <a:buChar char="•"/>
            </a:pPr>
            <a:r>
              <a:rPr lang="de-CH" dirty="0"/>
              <a:t>Die zuständigen Regierungsmitglieder der GELAN-Kantone brechen das Projekt ab</a:t>
            </a:r>
          </a:p>
          <a:p>
            <a:pPr marL="457200" indent="-457200">
              <a:buFont typeface="Arial" panose="020B0604020202020204" pitchFamily="34" charset="0"/>
              <a:buChar char="•"/>
            </a:pPr>
            <a:r>
              <a:rPr lang="de-CH" dirty="0"/>
              <a:t>Der Kostenrahmen konnte nicht eingehalten werden</a:t>
            </a:r>
          </a:p>
          <a:p>
            <a:pPr marL="457200" indent="-457200">
              <a:buFont typeface="Arial" panose="020B0604020202020204" pitchFamily="34" charset="0"/>
              <a:buChar char="•"/>
            </a:pPr>
            <a:r>
              <a:rPr lang="de-CH" dirty="0"/>
              <a:t>Die Ausrichtung der Direktzahlungen und der Strukturverbesserungsbeiträge an Bewirtschaftende ist gewährleistet</a:t>
            </a:r>
          </a:p>
          <a:p>
            <a:pPr marL="457200" indent="-457200">
              <a:buFont typeface="Arial" panose="020B0604020202020204" pitchFamily="34" charset="0"/>
              <a:buChar char="•"/>
            </a:pPr>
            <a:r>
              <a:rPr lang="de-CH" dirty="0"/>
              <a:t>Lebensdauer bestehendes GELAN-System wird verlängert bis nach 2030</a:t>
            </a:r>
          </a:p>
          <a:p>
            <a:pPr marL="457200" indent="-457200">
              <a:buFont typeface="Arial" panose="020B0604020202020204" pitchFamily="34" charset="0"/>
              <a:buChar char="•"/>
            </a:pPr>
            <a:r>
              <a:rPr lang="de-CH" dirty="0"/>
              <a:t>Medienmitteilung: </a:t>
            </a:r>
            <a:r>
              <a:rPr lang="de-CH" dirty="0">
                <a:hlinkClick r:id="rId2"/>
              </a:rPr>
              <a:t>https://www.gelan.ch/de/ueber-uns/gelan-ais</a:t>
            </a:r>
            <a:endParaRPr lang="de-CH"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6</a:t>
            </a:fld>
            <a:endParaRPr lang="de-CH" dirty="0"/>
          </a:p>
        </p:txBody>
      </p:sp>
    </p:spTree>
    <p:extLst>
      <p:ext uri="{BB962C8B-B14F-4D97-AF65-F5344CB8AC3E}">
        <p14:creationId xmlns:p14="http://schemas.microsoft.com/office/powerpoint/2010/main" val="1861917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t>Informationen Abteilung Naturförderung</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60</a:t>
            </a:fld>
            <a:endParaRPr lang="de-CH" dirty="0"/>
          </a:p>
        </p:txBody>
      </p:sp>
    </p:spTree>
    <p:extLst>
      <p:ext uri="{BB962C8B-B14F-4D97-AF65-F5344CB8AC3E}">
        <p14:creationId xmlns:p14="http://schemas.microsoft.com/office/powerpoint/2010/main" val="2627947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8. Informationen Abteilung Naturförderung</a:t>
            </a:r>
            <a:br>
              <a:rPr lang="de-CH" dirty="0"/>
            </a:br>
            <a:br>
              <a:rPr lang="de-CH" dirty="0"/>
            </a:br>
            <a:br>
              <a:rPr lang="de-CH"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p:txBody>
          <a:bodyPr/>
          <a:lstStyle/>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61</a:t>
            </a:fld>
            <a:endParaRPr lang="de-CH" dirty="0"/>
          </a:p>
        </p:txBody>
      </p:sp>
    </p:spTree>
    <p:extLst>
      <p:ext uri="{BB962C8B-B14F-4D97-AF65-F5344CB8AC3E}">
        <p14:creationId xmlns:p14="http://schemas.microsoft.com/office/powerpoint/2010/main" val="2082593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dirty="0"/>
              <a:t>8. Informationen Abteilung Naturförderung</a:t>
            </a:r>
            <a:br>
              <a:rPr lang="de-CH" dirty="0"/>
            </a:br>
            <a:br>
              <a:rPr lang="de-CH" dirty="0"/>
            </a:br>
            <a:br>
              <a:rPr lang="de-CH"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p:txBody>
          <a:bodyPr/>
          <a:lstStyle/>
          <a:p>
            <a:r>
              <a:rPr lang="de-CH" dirty="0"/>
              <a:t>8.1 Überprüfungen Inventarobjekte (TWW und FM)</a:t>
            </a:r>
          </a:p>
          <a:p>
            <a:r>
              <a:rPr lang="de-CH" dirty="0"/>
              <a:t>8.2 Ungenutzte Vertragsflächen</a:t>
            </a:r>
          </a:p>
          <a:p>
            <a:r>
              <a:rPr lang="de-CH" dirty="0"/>
              <a:t>8.3 Weiterführung Vernetzungs- und LQ-Projekte 2025-2027</a:t>
            </a:r>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62</a:t>
            </a:fld>
            <a:endParaRPr lang="de-CH" dirty="0"/>
          </a:p>
        </p:txBody>
      </p:sp>
    </p:spTree>
    <p:extLst>
      <p:ext uri="{BB962C8B-B14F-4D97-AF65-F5344CB8AC3E}">
        <p14:creationId xmlns:p14="http://schemas.microsoft.com/office/powerpoint/2010/main" val="1056950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58874-3AC9-45E0-BAFD-AC145B6A6DF3}"/>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BA33967B-8F62-4AD7-B3D9-8CDF3E10458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7731" y="-27384"/>
            <a:ext cx="12399731" cy="6912768"/>
          </a:xfrm>
        </p:spPr>
      </p:pic>
      <p:sp>
        <p:nvSpPr>
          <p:cNvPr id="3" name="Textfeld 2">
            <a:extLst>
              <a:ext uri="{FF2B5EF4-FFF2-40B4-BE49-F238E27FC236}">
                <a16:creationId xmlns:a16="http://schemas.microsoft.com/office/drawing/2014/main" id="{69045007-5B15-B82F-F7E1-4244AB48781D}"/>
              </a:ext>
            </a:extLst>
          </p:cNvPr>
          <p:cNvSpPr txBox="1"/>
          <p:nvPr/>
        </p:nvSpPr>
        <p:spPr>
          <a:xfrm>
            <a:off x="1883532" y="2751892"/>
            <a:ext cx="8424936" cy="677108"/>
          </a:xfrm>
          <a:prstGeom prst="rect">
            <a:avLst/>
          </a:prstGeom>
          <a:solidFill>
            <a:schemeClr val="bg1">
              <a:alpha val="50000"/>
            </a:schemeClr>
          </a:solidFill>
        </p:spPr>
        <p:txBody>
          <a:bodyPr wrap="square" lIns="0" tIns="0" rIns="0" bIns="0" rtlCol="0">
            <a:spAutoFit/>
          </a:bodyPr>
          <a:lstStyle/>
          <a:p>
            <a:r>
              <a:rPr lang="fr-FR" sz="4400" b="1" dirty="0" err="1"/>
              <a:t>Überprüfungen</a:t>
            </a:r>
            <a:r>
              <a:rPr lang="fr-FR" sz="4400" b="1" dirty="0"/>
              <a:t> </a:t>
            </a:r>
            <a:r>
              <a:rPr lang="fr-FR" sz="4400" b="1" dirty="0" err="1"/>
              <a:t>Inventarobjekte</a:t>
            </a:r>
            <a:endParaRPr lang="de-CH" sz="4400" b="1" dirty="0"/>
          </a:p>
        </p:txBody>
      </p:sp>
    </p:spTree>
    <p:extLst>
      <p:ext uri="{BB962C8B-B14F-4D97-AF65-F5344CB8AC3E}">
        <p14:creationId xmlns:p14="http://schemas.microsoft.com/office/powerpoint/2010/main" val="4177536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err="1"/>
              <a:t>Überprüfungen</a:t>
            </a:r>
            <a:r>
              <a:rPr lang="fr-FR" dirty="0"/>
              <a:t> </a:t>
            </a:r>
            <a:r>
              <a:rPr lang="fr-FR" dirty="0" err="1"/>
              <a:t>Inventarobjekte</a:t>
            </a:r>
            <a:endParaRPr lang="de-CH" dirty="0"/>
          </a:p>
        </p:txBody>
      </p:sp>
      <p:sp>
        <p:nvSpPr>
          <p:cNvPr id="3" name="Inhaltsplatzhalter 2"/>
          <p:cNvSpPr>
            <a:spLocks noGrp="1"/>
          </p:cNvSpPr>
          <p:nvPr>
            <p:ph idx="1"/>
          </p:nvPr>
        </p:nvSpPr>
        <p:spPr/>
        <p:txBody>
          <a:bodyPr/>
          <a:lstStyle/>
          <a:p>
            <a:r>
              <a:rPr lang="de-CH" b="1" dirty="0"/>
              <a:t>Art. 5 Abs. 2 NHG</a:t>
            </a:r>
          </a:p>
          <a:p>
            <a:r>
              <a:rPr lang="de-CH" i="1" dirty="0">
                <a:latin typeface="Palatino Linotype" panose="02040502050505030304" pitchFamily="18" charset="0"/>
                <a:cs typeface="Times New Roman" panose="02020603050405020304" pitchFamily="18" charset="0"/>
              </a:rPr>
              <a:t>Die Inventare sind nicht abschliessend. Sie sind regelmässig zu überprüfen und zu bereinigen […].</a:t>
            </a:r>
          </a:p>
          <a:p>
            <a:endParaRPr lang="de-CH" i="1" dirty="0">
              <a:latin typeface="Palatino Linotype" panose="02040502050505030304" pitchFamily="18" charset="0"/>
              <a:cs typeface="Times New Roman" panose="02020603050405020304" pitchFamily="18" charset="0"/>
            </a:endParaRPr>
          </a:p>
          <a:p>
            <a:r>
              <a:rPr lang="de-CH" b="1" dirty="0"/>
              <a:t>Art. 11 </a:t>
            </a:r>
            <a:r>
              <a:rPr lang="de-CH" b="1" dirty="0" err="1"/>
              <a:t>TwwV</a:t>
            </a:r>
            <a:r>
              <a:rPr lang="de-CH" b="1" dirty="0"/>
              <a:t> und Art. 8 </a:t>
            </a:r>
            <a:r>
              <a:rPr lang="de-CH" b="1" dirty="0" err="1"/>
              <a:t>FmV</a:t>
            </a:r>
            <a:endParaRPr lang="de-CH" b="1" dirty="0"/>
          </a:p>
          <a:p>
            <a:r>
              <a:rPr lang="de-CH" i="1" dirty="0">
                <a:latin typeface="Palatino Linotype" panose="02040502050505030304" pitchFamily="18" charset="0"/>
                <a:cs typeface="Times New Roman" panose="02020603050405020304" pitchFamily="18" charset="0"/>
              </a:rPr>
              <a:t>Die Kantone sorgen dafür, dass bestehende Beeinträchtigungen von Objekten bei jeder sich bietenden Gelegenheit soweit möglich beseitigt/rückgängig werden.</a:t>
            </a:r>
          </a:p>
        </p:txBody>
      </p:sp>
      <p:pic>
        <p:nvPicPr>
          <p:cNvPr id="4" name="Picture 2" descr="3d Männchen Paragraphe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600" l="1024" r="100000"/>
                    </a14:imgEffect>
                  </a14:imgLayer>
                </a14:imgProps>
              </a:ext>
              <a:ext uri="{28A0092B-C50C-407E-A947-70E740481C1C}">
                <a14:useLocalDpi xmlns:a14="http://schemas.microsoft.com/office/drawing/2010/main" val="0"/>
              </a:ext>
            </a:extLst>
          </a:blip>
          <a:srcRect/>
          <a:stretch>
            <a:fillRect/>
          </a:stretch>
        </p:blipFill>
        <p:spPr bwMode="auto">
          <a:xfrm>
            <a:off x="9984432" y="188640"/>
            <a:ext cx="1520864" cy="194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865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dirty="0"/>
              <a:t>Erkenntnisse aus drei Jahren Überprüfungen</a:t>
            </a:r>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p:txBody>
          <a:bodyPr/>
          <a:lstStyle/>
          <a:p>
            <a:r>
              <a:rPr lang="de-CH" b="1" dirty="0"/>
              <a:t>Anpassungen an Perimeter</a:t>
            </a:r>
          </a:p>
          <a:p>
            <a:pPr marL="457200" indent="-457200">
              <a:buFont typeface="Arial" panose="020B0604020202020204" pitchFamily="34" charset="0"/>
              <a:buChar char="•"/>
            </a:pPr>
            <a:r>
              <a:rPr lang="de-CH" dirty="0"/>
              <a:t>Die Perimeter wurden teilweise korrigiert, da die Kartierungsmethode heute viel genauer ist als bei der Erstkartierung.</a:t>
            </a:r>
          </a:p>
          <a:p>
            <a:pPr marL="457200" indent="-457200">
              <a:buFont typeface="Arial" panose="020B0604020202020204" pitchFamily="34" charset="0"/>
              <a:buChar char="•"/>
            </a:pPr>
            <a:r>
              <a:rPr lang="de-CH" dirty="0"/>
              <a:t>In einigen Fällen wurden die Zeigerpflanzen ausserhalb der Inventarflächen gefunden. An anderen Stellen wurden innerhalb der Objekte nicht mehr genügend Zeigerpflanzen gefunden.</a:t>
            </a:r>
          </a:p>
          <a:p>
            <a:endParaRPr lang="de-CH" dirty="0"/>
          </a:p>
          <a:p>
            <a:r>
              <a:rPr lang="de-CH" b="1" dirty="0"/>
              <a:t>Beeinträchtigungen</a:t>
            </a:r>
          </a:p>
          <a:p>
            <a:pPr marL="457200" indent="-457200">
              <a:buFont typeface="Arial" panose="020B0604020202020204" pitchFamily="34" charset="0"/>
              <a:buChar char="•"/>
            </a:pPr>
            <a:r>
              <a:rPr lang="de-CH" dirty="0"/>
              <a:t>Es wurden zahlreiche Beeinträchtigungen festgestellt, denen nun durch Beratung und angepasste Verträge begegnet werden muss.</a:t>
            </a:r>
          </a:p>
          <a:p>
            <a:pPr marL="457200" indent="-457200">
              <a:buFont typeface="Arial" panose="020B0604020202020204" pitchFamily="34" charset="0"/>
              <a:buChar char="•"/>
            </a:pPr>
            <a:r>
              <a:rPr lang="de-CH" dirty="0"/>
              <a:t>In Einzelfällen werden Sanktionen ausgesprochen.</a:t>
            </a:r>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65</a:t>
            </a:fld>
            <a:endParaRPr lang="de-CH" dirty="0"/>
          </a:p>
        </p:txBody>
      </p:sp>
    </p:spTree>
    <p:extLst>
      <p:ext uri="{BB962C8B-B14F-4D97-AF65-F5344CB8AC3E}">
        <p14:creationId xmlns:p14="http://schemas.microsoft.com/office/powerpoint/2010/main" val="2510978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76513-4001-5B19-3088-C026F2012E1A}"/>
              </a:ext>
            </a:extLst>
          </p:cNvPr>
          <p:cNvSpPr>
            <a:spLocks noGrp="1"/>
          </p:cNvSpPr>
          <p:nvPr>
            <p:ph type="title"/>
          </p:nvPr>
        </p:nvSpPr>
        <p:spPr/>
        <p:txBody>
          <a:bodyPr/>
          <a:lstStyle/>
          <a:p>
            <a:r>
              <a:rPr lang="de-CH" dirty="0"/>
              <a:t>Anpassungen an den Perimetern</a:t>
            </a:r>
          </a:p>
        </p:txBody>
      </p:sp>
      <p:pic>
        <p:nvPicPr>
          <p:cNvPr id="8" name="Inhaltsplatzhalter 7">
            <a:extLst>
              <a:ext uri="{FF2B5EF4-FFF2-40B4-BE49-F238E27FC236}">
                <a16:creationId xmlns:a16="http://schemas.microsoft.com/office/drawing/2014/main" id="{252C929B-5E6C-7B3E-5722-83FB2BD2E978}"/>
              </a:ext>
            </a:extLst>
          </p:cNvPr>
          <p:cNvPicPr>
            <a:picLocks noGrp="1" noChangeAspect="1"/>
          </p:cNvPicPr>
          <p:nvPr>
            <p:ph idx="1"/>
          </p:nvPr>
        </p:nvPicPr>
        <p:blipFill>
          <a:blip r:embed="rId3"/>
          <a:stretch>
            <a:fillRect/>
          </a:stretch>
        </p:blipFill>
        <p:spPr>
          <a:xfrm>
            <a:off x="1342462" y="1690690"/>
            <a:ext cx="4265703" cy="4944472"/>
          </a:xfrm>
        </p:spPr>
      </p:pic>
      <p:sp>
        <p:nvSpPr>
          <p:cNvPr id="6" name="Foliennummernplatzhalter 5">
            <a:extLst>
              <a:ext uri="{FF2B5EF4-FFF2-40B4-BE49-F238E27FC236}">
                <a16:creationId xmlns:a16="http://schemas.microsoft.com/office/drawing/2014/main" id="{B1B80778-8965-1A96-C78F-5C3C113F8415}"/>
              </a:ext>
            </a:extLst>
          </p:cNvPr>
          <p:cNvSpPr>
            <a:spLocks noGrp="1"/>
          </p:cNvSpPr>
          <p:nvPr>
            <p:ph type="sldNum" sz="quarter" idx="12"/>
          </p:nvPr>
        </p:nvSpPr>
        <p:spPr/>
        <p:txBody>
          <a:bodyPr/>
          <a:lstStyle/>
          <a:p>
            <a:fld id="{442AD375-037F-43D0-B059-5172DA06796A}" type="slidenum">
              <a:rPr lang="de-CH" smtClean="0"/>
              <a:pPr/>
              <a:t>66</a:t>
            </a:fld>
            <a:endParaRPr lang="de-CH" dirty="0"/>
          </a:p>
        </p:txBody>
      </p:sp>
      <p:pic>
        <p:nvPicPr>
          <p:cNvPr id="10" name="Grafik 9">
            <a:extLst>
              <a:ext uri="{FF2B5EF4-FFF2-40B4-BE49-F238E27FC236}">
                <a16:creationId xmlns:a16="http://schemas.microsoft.com/office/drawing/2014/main" id="{D13F8413-1F88-B8E7-94F4-1F03AB8BD19F}"/>
              </a:ext>
            </a:extLst>
          </p:cNvPr>
          <p:cNvPicPr>
            <a:picLocks noChangeAspect="1"/>
          </p:cNvPicPr>
          <p:nvPr/>
        </p:nvPicPr>
        <p:blipFill>
          <a:blip r:embed="rId4"/>
          <a:stretch>
            <a:fillRect/>
          </a:stretch>
        </p:blipFill>
        <p:spPr>
          <a:xfrm>
            <a:off x="6942867" y="1707759"/>
            <a:ext cx="3906671" cy="4946400"/>
          </a:xfrm>
          <a:prstGeom prst="rect">
            <a:avLst/>
          </a:prstGeom>
        </p:spPr>
      </p:pic>
    </p:spTree>
    <p:extLst>
      <p:ext uri="{BB962C8B-B14F-4D97-AF65-F5344CB8AC3E}">
        <p14:creationId xmlns:p14="http://schemas.microsoft.com/office/powerpoint/2010/main" val="1128293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BD633-9C27-4979-8BF4-654C4E052F24}"/>
              </a:ext>
            </a:extLst>
          </p:cNvPr>
          <p:cNvSpPr>
            <a:spLocks noGrp="1"/>
          </p:cNvSpPr>
          <p:nvPr>
            <p:ph type="title"/>
          </p:nvPr>
        </p:nvSpPr>
        <p:spPr/>
        <p:txBody>
          <a:bodyPr/>
          <a:lstStyle/>
          <a:p>
            <a:r>
              <a:rPr lang="de-CH" dirty="0"/>
              <a:t>Anzahl Beeinträchtigungen 2024 (390 Objekte)</a:t>
            </a:r>
          </a:p>
        </p:txBody>
      </p:sp>
      <p:sp>
        <p:nvSpPr>
          <p:cNvPr id="6" name="Foliennummernplatzhalter 5">
            <a:extLst>
              <a:ext uri="{FF2B5EF4-FFF2-40B4-BE49-F238E27FC236}">
                <a16:creationId xmlns:a16="http://schemas.microsoft.com/office/drawing/2014/main" id="{CA30E18C-9DE4-4B76-C097-74495651B58E}"/>
              </a:ext>
            </a:extLst>
          </p:cNvPr>
          <p:cNvSpPr>
            <a:spLocks noGrp="1"/>
          </p:cNvSpPr>
          <p:nvPr>
            <p:ph type="sldNum" sz="quarter" idx="12"/>
          </p:nvPr>
        </p:nvSpPr>
        <p:spPr/>
        <p:txBody>
          <a:bodyPr/>
          <a:lstStyle/>
          <a:p>
            <a:fld id="{442AD375-037F-43D0-B059-5172DA06796A}" type="slidenum">
              <a:rPr lang="de-CH" smtClean="0"/>
              <a:pPr/>
              <a:t>67</a:t>
            </a:fld>
            <a:endParaRPr lang="de-CH" dirty="0"/>
          </a:p>
        </p:txBody>
      </p:sp>
      <mc:AlternateContent xmlns:mc="http://schemas.openxmlformats.org/markup-compatibility/2006" xmlns:cx2="http://schemas.microsoft.com/office/drawing/2015/10/21/chartex">
        <mc:Choice Requires="cx2">
          <p:graphicFrame>
            <p:nvGraphicFramePr>
              <p:cNvPr id="5" name="Diagramm 4">
                <a:extLst>
                  <a:ext uri="{FF2B5EF4-FFF2-40B4-BE49-F238E27FC236}">
                    <a16:creationId xmlns:a16="http://schemas.microsoft.com/office/drawing/2014/main" id="{5F65184D-0854-BD12-225A-B45E660CF71C}"/>
                  </a:ext>
                </a:extLst>
              </p:cNvPr>
              <p:cNvGraphicFramePr/>
              <p:nvPr/>
            </p:nvGraphicFramePr>
            <p:xfrm>
              <a:off x="191344" y="1675681"/>
              <a:ext cx="11800631" cy="467273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Diagramm 4">
                <a:extLst>
                  <a:ext uri="{FF2B5EF4-FFF2-40B4-BE49-F238E27FC236}">
                    <a16:creationId xmlns:a16="http://schemas.microsoft.com/office/drawing/2014/main" id="{5F65184D-0854-BD12-225A-B45E660CF71C}"/>
                  </a:ext>
                </a:extLst>
              </p:cNvPr>
              <p:cNvPicPr>
                <a:picLocks noGrp="1" noRot="1" noChangeAspect="1" noMove="1" noResize="1" noEditPoints="1" noAdjustHandles="1" noChangeArrowheads="1" noChangeShapeType="1"/>
              </p:cNvPicPr>
              <p:nvPr/>
            </p:nvPicPr>
            <p:blipFill>
              <a:blip r:embed="rId5"/>
              <a:stretch>
                <a:fillRect/>
              </a:stretch>
            </p:blipFill>
            <p:spPr>
              <a:xfrm>
                <a:off x="191344" y="1675681"/>
                <a:ext cx="11800631" cy="4672731"/>
              </a:xfrm>
              <a:prstGeom prst="rect">
                <a:avLst/>
              </a:prstGeom>
            </p:spPr>
          </p:pic>
        </mc:Fallback>
      </mc:AlternateContent>
      <p:pic>
        <p:nvPicPr>
          <p:cNvPr id="3" name="Picture 4" descr="Kulturlandschaft erhalten: Der Wald erobert die Wiesen zurück - Landeck">
            <a:extLst>
              <a:ext uri="{FF2B5EF4-FFF2-40B4-BE49-F238E27FC236}">
                <a16:creationId xmlns:a16="http://schemas.microsoft.com/office/drawing/2014/main" id="{60F40EDA-BABC-9550-98A3-587CF96DAD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201"/>
          <a:stretch/>
        </p:blipFill>
        <p:spPr bwMode="auto">
          <a:xfrm>
            <a:off x="9435577" y="5379432"/>
            <a:ext cx="2537314" cy="1338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Verunkrautung Berufkraut 2">
            <a:extLst>
              <a:ext uri="{FF2B5EF4-FFF2-40B4-BE49-F238E27FC236}">
                <a16:creationId xmlns:a16="http://schemas.microsoft.com/office/drawing/2014/main" id="{1EF67522-811F-99EF-A550-419F367002B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0003"/>
          <a:stretch/>
        </p:blipFill>
        <p:spPr bwMode="auto">
          <a:xfrm>
            <a:off x="9436111" y="4136641"/>
            <a:ext cx="2537314" cy="1184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ortschreitende Verbuschung">
            <a:extLst>
              <a:ext uri="{FF2B5EF4-FFF2-40B4-BE49-F238E27FC236}">
                <a16:creationId xmlns:a16="http://schemas.microsoft.com/office/drawing/2014/main" id="{B89717D1-ED62-87A4-831A-CCF98ECC676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31" b="14094"/>
          <a:stretch/>
        </p:blipFill>
        <p:spPr bwMode="auto">
          <a:xfrm>
            <a:off x="9436111" y="2619061"/>
            <a:ext cx="2536780" cy="145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82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7CB64-9A61-29CB-3873-BB6E957D5A51}"/>
              </a:ext>
            </a:extLst>
          </p:cNvPr>
          <p:cNvSpPr>
            <a:spLocks noGrp="1"/>
          </p:cNvSpPr>
          <p:nvPr>
            <p:ph type="title"/>
          </p:nvPr>
        </p:nvSpPr>
        <p:spPr/>
        <p:txBody>
          <a:bodyPr/>
          <a:lstStyle/>
          <a:p>
            <a:r>
              <a:rPr lang="de-CH"/>
              <a:t>Weiteres Vorgehen ab 2024</a:t>
            </a:r>
            <a:endParaRPr lang="de-CH" dirty="0"/>
          </a:p>
        </p:txBody>
      </p:sp>
      <p:sp>
        <p:nvSpPr>
          <p:cNvPr id="3" name="Inhaltsplatzhalter 2">
            <a:extLst>
              <a:ext uri="{FF2B5EF4-FFF2-40B4-BE49-F238E27FC236}">
                <a16:creationId xmlns:a16="http://schemas.microsoft.com/office/drawing/2014/main" id="{01326A2E-A222-A044-3CEA-A6BA43BA2BC5}"/>
              </a:ext>
            </a:extLst>
          </p:cNvPr>
          <p:cNvSpPr>
            <a:spLocks noGrp="1"/>
          </p:cNvSpPr>
          <p:nvPr>
            <p:ph idx="1"/>
          </p:nvPr>
        </p:nvSpPr>
        <p:spPr/>
        <p:txBody>
          <a:bodyPr/>
          <a:lstStyle/>
          <a:p>
            <a:r>
              <a:rPr lang="de-CH" b="1" dirty="0"/>
              <a:t>Beratungen im Feld durch externes Fachbüro</a:t>
            </a:r>
          </a:p>
          <a:p>
            <a:pPr marL="457200" indent="-457200">
              <a:buFont typeface="Arial" panose="020B0604020202020204" pitchFamily="34" charset="0"/>
              <a:buChar char="•"/>
            </a:pPr>
            <a:r>
              <a:rPr lang="de-CH" dirty="0"/>
              <a:t>Rund 100 Beratungen im Feld pro Jahr</a:t>
            </a:r>
          </a:p>
          <a:p>
            <a:pPr marL="457200" indent="-457200">
              <a:buFont typeface="Arial" panose="020B0604020202020204" pitchFamily="34" charset="0"/>
              <a:buChar char="•"/>
            </a:pPr>
            <a:r>
              <a:rPr lang="de-CH" dirty="0"/>
              <a:t>Besprechung Massnahmen mit Erfolgskontrolle</a:t>
            </a:r>
          </a:p>
          <a:p>
            <a:endParaRPr lang="de-CH" dirty="0"/>
          </a:p>
          <a:p>
            <a:endParaRPr lang="de-CH" dirty="0"/>
          </a:p>
          <a:p>
            <a:r>
              <a:rPr lang="de-CH" b="1" dirty="0"/>
              <a:t>Anpassung Verträge</a:t>
            </a:r>
          </a:p>
          <a:p>
            <a:pPr marL="457200" indent="-457200">
              <a:buFont typeface="Arial" panose="020B0604020202020204" pitchFamily="34" charset="0"/>
              <a:buChar char="•"/>
            </a:pPr>
            <a:r>
              <a:rPr lang="de-CH" dirty="0"/>
              <a:t>Neue Perimeter </a:t>
            </a:r>
            <a:r>
              <a:rPr lang="de-CH" dirty="0">
                <a:sym typeface="Wingdings" panose="05000000000000000000" pitchFamily="2" charset="2"/>
              </a:rPr>
              <a:t> neue Verträge</a:t>
            </a:r>
          </a:p>
          <a:p>
            <a:pPr marL="457200" indent="-457200">
              <a:buFont typeface="Arial" panose="020B0604020202020204" pitchFamily="34" charset="0"/>
              <a:buChar char="•"/>
            </a:pPr>
            <a:r>
              <a:rPr lang="de-CH" dirty="0">
                <a:sym typeface="Wingdings" panose="05000000000000000000" pitchFamily="2" charset="2"/>
              </a:rPr>
              <a:t>Konkretere Auflagen</a:t>
            </a:r>
            <a:endParaRPr lang="de-CH" dirty="0"/>
          </a:p>
        </p:txBody>
      </p:sp>
      <p:sp>
        <p:nvSpPr>
          <p:cNvPr id="6" name="Foliennummernplatzhalter 5">
            <a:extLst>
              <a:ext uri="{FF2B5EF4-FFF2-40B4-BE49-F238E27FC236}">
                <a16:creationId xmlns:a16="http://schemas.microsoft.com/office/drawing/2014/main" id="{850C93D7-0925-4CD5-CA6F-CCE015A913B4}"/>
              </a:ext>
            </a:extLst>
          </p:cNvPr>
          <p:cNvSpPr>
            <a:spLocks noGrp="1"/>
          </p:cNvSpPr>
          <p:nvPr>
            <p:ph type="sldNum" sz="quarter" idx="12"/>
          </p:nvPr>
        </p:nvSpPr>
        <p:spPr/>
        <p:txBody>
          <a:bodyPr/>
          <a:lstStyle/>
          <a:p>
            <a:fld id="{442AD375-037F-43D0-B059-5172DA06796A}" type="slidenum">
              <a:rPr lang="de-CH" smtClean="0"/>
              <a:pPr/>
              <a:t>68</a:t>
            </a:fld>
            <a:endParaRPr lang="de-CH" dirty="0"/>
          </a:p>
        </p:txBody>
      </p:sp>
    </p:spTree>
    <p:extLst>
      <p:ext uri="{BB962C8B-B14F-4D97-AF65-F5344CB8AC3E}">
        <p14:creationId xmlns:p14="http://schemas.microsoft.com/office/powerpoint/2010/main" val="1207865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249A3302-3FF2-5BEA-1C60-3D5AFA5D095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rcRect t="27181" b="31178"/>
          <a:stretch/>
        </p:blipFill>
        <p:spPr>
          <a:xfrm>
            <a:off x="-168696" y="0"/>
            <a:ext cx="12352065" cy="6858000"/>
          </a:xfrm>
        </p:spPr>
      </p:pic>
      <p:sp>
        <p:nvSpPr>
          <p:cNvPr id="2" name="Titel 1">
            <a:extLst>
              <a:ext uri="{FF2B5EF4-FFF2-40B4-BE49-F238E27FC236}">
                <a16:creationId xmlns:a16="http://schemas.microsoft.com/office/drawing/2014/main" id="{6CC58874-3AC9-45E0-BAFD-AC145B6A6DF3}"/>
              </a:ext>
            </a:extLst>
          </p:cNvPr>
          <p:cNvSpPr>
            <a:spLocks noGrp="1"/>
          </p:cNvSpPr>
          <p:nvPr>
            <p:ph type="title"/>
          </p:nvPr>
        </p:nvSpPr>
        <p:spPr/>
        <p:txBody>
          <a:bodyPr/>
          <a:lstStyle/>
          <a:p>
            <a:endParaRPr lang="de-CH"/>
          </a:p>
        </p:txBody>
      </p:sp>
      <p:sp>
        <p:nvSpPr>
          <p:cNvPr id="3" name="Textfeld 2">
            <a:extLst>
              <a:ext uri="{FF2B5EF4-FFF2-40B4-BE49-F238E27FC236}">
                <a16:creationId xmlns:a16="http://schemas.microsoft.com/office/drawing/2014/main" id="{69045007-5B15-B82F-F7E1-4244AB48781D}"/>
              </a:ext>
            </a:extLst>
          </p:cNvPr>
          <p:cNvSpPr txBox="1"/>
          <p:nvPr/>
        </p:nvSpPr>
        <p:spPr>
          <a:xfrm>
            <a:off x="2297578" y="2751892"/>
            <a:ext cx="7596844" cy="677108"/>
          </a:xfrm>
          <a:prstGeom prst="rect">
            <a:avLst/>
          </a:prstGeom>
          <a:solidFill>
            <a:schemeClr val="bg1">
              <a:alpha val="50000"/>
            </a:schemeClr>
          </a:solidFill>
        </p:spPr>
        <p:txBody>
          <a:bodyPr wrap="square" lIns="0" tIns="0" rIns="0" bIns="0" rtlCol="0">
            <a:spAutoFit/>
          </a:bodyPr>
          <a:lstStyle/>
          <a:p>
            <a:r>
              <a:rPr lang="fr-FR" sz="4400" b="1" dirty="0" err="1"/>
              <a:t>Ungenutzte</a:t>
            </a:r>
            <a:r>
              <a:rPr lang="fr-FR" sz="4400" b="1" dirty="0"/>
              <a:t> </a:t>
            </a:r>
            <a:r>
              <a:rPr lang="fr-FR" sz="4400" b="1" dirty="0" err="1"/>
              <a:t>Vertragsflächen</a:t>
            </a:r>
            <a:endParaRPr lang="de-CH" sz="4400" b="1" dirty="0"/>
          </a:p>
        </p:txBody>
      </p:sp>
    </p:spTree>
    <p:extLst>
      <p:ext uri="{BB962C8B-B14F-4D97-AF65-F5344CB8AC3E}">
        <p14:creationId xmlns:p14="http://schemas.microsoft.com/office/powerpoint/2010/main" val="1650383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GELAN-Projekt </a:t>
            </a:r>
            <a:r>
              <a:rPr lang="de-CH" sz="2800" dirty="0" err="1"/>
              <a:t>NeuAIS</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marL="0" lvl="1" indent="0">
              <a:lnSpc>
                <a:spcPct val="100000"/>
              </a:lnSpc>
              <a:spcBef>
                <a:spcPts val="600"/>
              </a:spcBef>
              <a:spcAft>
                <a:spcPts val="600"/>
              </a:spcAft>
              <a:buNone/>
            </a:pPr>
            <a:r>
              <a:rPr lang="de-CH" dirty="0"/>
              <a:t>Beurteilung</a:t>
            </a:r>
          </a:p>
          <a:p>
            <a:pPr marL="455613" lvl="1" indent="-457200">
              <a:lnSpc>
                <a:spcPct val="100000"/>
              </a:lnSpc>
              <a:spcBef>
                <a:spcPts val="600"/>
              </a:spcBef>
              <a:spcAft>
                <a:spcPts val="600"/>
              </a:spcAft>
              <a:buFont typeface="Arial" panose="020B0604020202020204" pitchFamily="34" charset="0"/>
              <a:buChar char="•"/>
            </a:pPr>
            <a:r>
              <a:rPr lang="de-CH" dirty="0"/>
              <a:t>Die erste Entwicklungsphase 2023 im Projekt «</a:t>
            </a:r>
            <a:r>
              <a:rPr lang="de-CH" dirty="0" err="1"/>
              <a:t>NeuAIS</a:t>
            </a:r>
            <a:r>
              <a:rPr lang="de-CH" dirty="0"/>
              <a:t>» hat eine ungenügende Kosten-Fortschrittsentwicklung aufgezeigt.</a:t>
            </a:r>
          </a:p>
          <a:p>
            <a:pPr marL="455613" lvl="1" indent="-457200">
              <a:lnSpc>
                <a:spcPct val="100000"/>
              </a:lnSpc>
              <a:spcBef>
                <a:spcPts val="600"/>
              </a:spcBef>
              <a:spcAft>
                <a:spcPts val="600"/>
              </a:spcAft>
              <a:buFont typeface="Arial" panose="020B0604020202020204" pitchFamily="34" charset="0"/>
              <a:buChar char="•"/>
            </a:pPr>
            <a:r>
              <a:rPr lang="de-CH" dirty="0">
                <a:effectLst/>
                <a:latin typeface="Arial" panose="020B0604020202020204" pitchFamily="34" charset="0"/>
                <a:ea typeface="Arial" panose="020B0604020202020204" pitchFamily="34" charset="0"/>
              </a:rPr>
              <a:t>Die Quartalsziele Q1/2024 konnten nicht erreicht werden.</a:t>
            </a:r>
          </a:p>
          <a:p>
            <a:pPr marL="0" lvl="1" indent="0">
              <a:buNone/>
            </a:pPr>
            <a:endParaRPr lang="de-CH" dirty="0"/>
          </a:p>
          <a:p>
            <a:pPr marL="0" lvl="1" indent="0">
              <a:buNone/>
            </a:pPr>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7</a:t>
            </a:fld>
            <a:endParaRPr lang="de-CH" dirty="0"/>
          </a:p>
        </p:txBody>
      </p:sp>
      <p:pic>
        <p:nvPicPr>
          <p:cNvPr id="7" name="Grafik 6">
            <a:extLst>
              <a:ext uri="{FF2B5EF4-FFF2-40B4-BE49-F238E27FC236}">
                <a16:creationId xmlns:a16="http://schemas.microsoft.com/office/drawing/2014/main" id="{5CF41DCC-C08E-5A0B-E32C-6AB5719AFA1D}"/>
              </a:ext>
            </a:extLst>
          </p:cNvPr>
          <p:cNvPicPr>
            <a:picLocks noChangeAspect="1"/>
          </p:cNvPicPr>
          <p:nvPr/>
        </p:nvPicPr>
        <p:blipFill>
          <a:blip r:embed="rId2"/>
          <a:stretch>
            <a:fillRect/>
          </a:stretch>
        </p:blipFill>
        <p:spPr>
          <a:xfrm>
            <a:off x="1415480" y="4221088"/>
            <a:ext cx="4305286" cy="2276872"/>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276697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9D86D-8546-A719-8D32-F74F7F267219}"/>
              </a:ext>
            </a:extLst>
          </p:cNvPr>
          <p:cNvSpPr>
            <a:spLocks noGrp="1"/>
          </p:cNvSpPr>
          <p:nvPr>
            <p:ph type="title"/>
          </p:nvPr>
        </p:nvSpPr>
        <p:spPr/>
        <p:txBody>
          <a:bodyPr/>
          <a:lstStyle/>
          <a:p>
            <a:r>
              <a:rPr lang="de-CH" dirty="0"/>
              <a:t>Unterscheidung variable/ konstante Nutzung</a:t>
            </a:r>
          </a:p>
        </p:txBody>
      </p:sp>
      <p:sp>
        <p:nvSpPr>
          <p:cNvPr id="3" name="Inhaltsplatzhalter 2">
            <a:extLst>
              <a:ext uri="{FF2B5EF4-FFF2-40B4-BE49-F238E27FC236}">
                <a16:creationId xmlns:a16="http://schemas.microsoft.com/office/drawing/2014/main" id="{85A85F71-EF53-EC46-AABF-4A3E44FFD7F5}"/>
              </a:ext>
            </a:extLst>
          </p:cNvPr>
          <p:cNvSpPr>
            <a:spLocks noGrp="1"/>
          </p:cNvSpPr>
          <p:nvPr>
            <p:ph idx="1"/>
          </p:nvPr>
        </p:nvSpPr>
        <p:spPr>
          <a:xfrm>
            <a:off x="854364" y="1888197"/>
            <a:ext cx="10983913" cy="4672731"/>
          </a:xfrm>
        </p:spPr>
        <p:txBody>
          <a:bodyPr/>
          <a:lstStyle/>
          <a:p>
            <a:r>
              <a:rPr lang="de-CH" b="1" dirty="0"/>
              <a:t>Variabel genutzte Vertragsflächen</a:t>
            </a:r>
          </a:p>
          <a:p>
            <a:pPr marL="457200" indent="-457200">
              <a:buFontTx/>
              <a:buChar char="-"/>
            </a:pPr>
            <a:r>
              <a:rPr lang="de-CH" dirty="0"/>
              <a:t>Werden meist nicht jährlich genutzt (</a:t>
            </a:r>
            <a:r>
              <a:rPr lang="de-CH" dirty="0" err="1"/>
              <a:t>idR</a:t>
            </a:r>
            <a:r>
              <a:rPr lang="de-CH" dirty="0"/>
              <a:t> </a:t>
            </a:r>
            <a:r>
              <a:rPr lang="de-CH" dirty="0" err="1"/>
              <a:t>Streueflächen</a:t>
            </a:r>
            <a:r>
              <a:rPr lang="de-CH" dirty="0"/>
              <a:t> oder halbschürig genutzte Wiesen «Wildheu»)</a:t>
            </a:r>
          </a:p>
          <a:p>
            <a:pPr marL="457200" indent="-457200">
              <a:buFontTx/>
              <a:buChar char="-"/>
            </a:pPr>
            <a:r>
              <a:rPr lang="de-CH" dirty="0"/>
              <a:t>Genutzte Fläche wird jährlich über Beitragsgesuch bei Nacherhebung Natur gemeldet</a:t>
            </a:r>
          </a:p>
          <a:p>
            <a:pPr marL="457200" indent="-457200">
              <a:buFontTx/>
              <a:buChar char="-"/>
            </a:pPr>
            <a:endParaRPr lang="de-CH" dirty="0"/>
          </a:p>
          <a:p>
            <a:r>
              <a:rPr lang="de-CH" b="1" dirty="0"/>
              <a:t>Konstant genutzte Vertragsflächen</a:t>
            </a:r>
          </a:p>
          <a:p>
            <a:pPr marL="457200" indent="-457200">
              <a:buFontTx/>
              <a:buChar char="-"/>
            </a:pPr>
            <a:r>
              <a:rPr lang="de-CH" dirty="0"/>
              <a:t>werden jährlich genutzt</a:t>
            </a:r>
          </a:p>
        </p:txBody>
      </p:sp>
      <p:sp>
        <p:nvSpPr>
          <p:cNvPr id="6" name="Foliennummernplatzhalter 5">
            <a:extLst>
              <a:ext uri="{FF2B5EF4-FFF2-40B4-BE49-F238E27FC236}">
                <a16:creationId xmlns:a16="http://schemas.microsoft.com/office/drawing/2014/main" id="{0BCEE8F9-C941-EFF9-9AC4-0E392092CCDF}"/>
              </a:ext>
            </a:extLst>
          </p:cNvPr>
          <p:cNvSpPr>
            <a:spLocks noGrp="1"/>
          </p:cNvSpPr>
          <p:nvPr>
            <p:ph type="sldNum" sz="quarter" idx="12"/>
          </p:nvPr>
        </p:nvSpPr>
        <p:spPr/>
        <p:txBody>
          <a:bodyPr/>
          <a:lstStyle/>
          <a:p>
            <a:fld id="{442AD375-037F-43D0-B059-5172DA06796A}" type="slidenum">
              <a:rPr lang="de-CH" smtClean="0"/>
              <a:pPr/>
              <a:t>70</a:t>
            </a:fld>
            <a:endParaRPr lang="de-CH" dirty="0"/>
          </a:p>
        </p:txBody>
      </p:sp>
    </p:spTree>
    <p:extLst>
      <p:ext uri="{BB962C8B-B14F-4D97-AF65-F5344CB8AC3E}">
        <p14:creationId xmlns:p14="http://schemas.microsoft.com/office/powerpoint/2010/main" val="427638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9D86D-8546-A719-8D32-F74F7F267219}"/>
              </a:ext>
            </a:extLst>
          </p:cNvPr>
          <p:cNvSpPr>
            <a:spLocks noGrp="1"/>
          </p:cNvSpPr>
          <p:nvPr>
            <p:ph type="title"/>
          </p:nvPr>
        </p:nvSpPr>
        <p:spPr/>
        <p:txBody>
          <a:bodyPr/>
          <a:lstStyle/>
          <a:p>
            <a:r>
              <a:rPr lang="de-CH" dirty="0"/>
              <a:t>Halbschürig genutzte Wiese (Bsp. Wildheu)</a:t>
            </a:r>
          </a:p>
        </p:txBody>
      </p:sp>
      <p:sp>
        <p:nvSpPr>
          <p:cNvPr id="3" name="Inhaltsplatzhalter 2">
            <a:extLst>
              <a:ext uri="{FF2B5EF4-FFF2-40B4-BE49-F238E27FC236}">
                <a16:creationId xmlns:a16="http://schemas.microsoft.com/office/drawing/2014/main" id="{85A85F71-EF53-EC46-AABF-4A3E44FFD7F5}"/>
              </a:ext>
            </a:extLst>
          </p:cNvPr>
          <p:cNvSpPr>
            <a:spLocks noGrp="1"/>
          </p:cNvSpPr>
          <p:nvPr>
            <p:ph idx="1"/>
          </p:nvPr>
        </p:nvSpPr>
        <p:spPr>
          <a:xfrm>
            <a:off x="838201" y="1852613"/>
            <a:ext cx="5761856" cy="4672731"/>
          </a:xfrm>
        </p:spPr>
        <p:txBody>
          <a:bodyPr/>
          <a:lstStyle/>
          <a:p>
            <a:r>
              <a:rPr lang="de-CH" sz="2400" b="1" dirty="0"/>
              <a:t>Variabel genutzte Vertragsflächen </a:t>
            </a:r>
          </a:p>
          <a:p>
            <a:r>
              <a:rPr lang="de-CH" sz="2400" b="1" dirty="0"/>
              <a:t>Typ BFF «extensiv genutzte Wiese»</a:t>
            </a:r>
          </a:p>
          <a:p>
            <a:pPr marL="457200" indent="-457200">
              <a:buFontTx/>
              <a:buChar char="-"/>
            </a:pPr>
            <a:r>
              <a:rPr lang="de-CH" sz="2400" dirty="0"/>
              <a:t>Bei Stichtagserhebung die ungenutzte BFF deklarieren (Siehe Bild)</a:t>
            </a:r>
          </a:p>
          <a:p>
            <a:pPr marL="457200" indent="-457200">
              <a:buFontTx/>
              <a:buChar char="-"/>
            </a:pPr>
            <a:r>
              <a:rPr lang="de-CH" sz="2400" dirty="0"/>
              <a:t>Bei Nacherhebung Natur im Beitragsgesuch </a:t>
            </a:r>
            <a:r>
              <a:rPr lang="de-CH" sz="2400" i="1" dirty="0"/>
              <a:t>Fläche genutzt = 0 </a:t>
            </a:r>
          </a:p>
          <a:p>
            <a:endParaRPr lang="de-CH" sz="2400" i="1" dirty="0"/>
          </a:p>
          <a:p>
            <a:r>
              <a:rPr lang="de-CH" sz="2400" dirty="0"/>
              <a:t>In Ausnahmefällen</a:t>
            </a:r>
          </a:p>
          <a:p>
            <a:pPr marL="457200" indent="-457200">
              <a:buFontTx/>
              <a:buChar char="-"/>
            </a:pPr>
            <a:r>
              <a:rPr lang="de-CH" sz="2400" dirty="0"/>
              <a:t>Meldung per Mail an </a:t>
            </a:r>
            <a:r>
              <a:rPr lang="de-CH" sz="2400" dirty="0">
                <a:hlinkClick r:id="rId3"/>
              </a:rPr>
              <a:t>info.anf@be.ch</a:t>
            </a:r>
            <a:r>
              <a:rPr lang="de-CH" sz="2400" dirty="0"/>
              <a:t> bis spätestens Ende Oktober</a:t>
            </a:r>
          </a:p>
          <a:p>
            <a:endParaRPr lang="de-CH" sz="2400" dirty="0"/>
          </a:p>
        </p:txBody>
      </p:sp>
      <p:sp>
        <p:nvSpPr>
          <p:cNvPr id="6" name="Foliennummernplatzhalter 5">
            <a:extLst>
              <a:ext uri="{FF2B5EF4-FFF2-40B4-BE49-F238E27FC236}">
                <a16:creationId xmlns:a16="http://schemas.microsoft.com/office/drawing/2014/main" id="{0BCEE8F9-C941-EFF9-9AC4-0E392092CCDF}"/>
              </a:ext>
            </a:extLst>
          </p:cNvPr>
          <p:cNvSpPr>
            <a:spLocks noGrp="1"/>
          </p:cNvSpPr>
          <p:nvPr>
            <p:ph type="sldNum" sz="quarter" idx="12"/>
          </p:nvPr>
        </p:nvSpPr>
        <p:spPr/>
        <p:txBody>
          <a:bodyPr/>
          <a:lstStyle/>
          <a:p>
            <a:fld id="{442AD375-037F-43D0-B059-5172DA06796A}" type="slidenum">
              <a:rPr lang="de-CH" smtClean="0"/>
              <a:pPr/>
              <a:t>71</a:t>
            </a:fld>
            <a:endParaRPr lang="de-CH" dirty="0"/>
          </a:p>
        </p:txBody>
      </p:sp>
      <p:pic>
        <p:nvPicPr>
          <p:cNvPr id="5" name="Grafik 4">
            <a:extLst>
              <a:ext uri="{FF2B5EF4-FFF2-40B4-BE49-F238E27FC236}">
                <a16:creationId xmlns:a16="http://schemas.microsoft.com/office/drawing/2014/main" id="{4C2C1489-1104-8983-5107-C9867AA63AF3}"/>
              </a:ext>
            </a:extLst>
          </p:cNvPr>
          <p:cNvPicPr>
            <a:picLocks noChangeAspect="1"/>
          </p:cNvPicPr>
          <p:nvPr/>
        </p:nvPicPr>
        <p:blipFill rotWithShape="1">
          <a:blip r:embed="rId4"/>
          <a:srcRect l="1135" t="1629" r="8117" b="11474"/>
          <a:stretch/>
        </p:blipFill>
        <p:spPr>
          <a:xfrm>
            <a:off x="6667088" y="1988840"/>
            <a:ext cx="5524912" cy="4119464"/>
          </a:xfrm>
          <a:prstGeom prst="rect">
            <a:avLst/>
          </a:prstGeom>
        </p:spPr>
      </p:pic>
    </p:spTree>
    <p:extLst>
      <p:ext uri="{BB962C8B-B14F-4D97-AF65-F5344CB8AC3E}">
        <p14:creationId xmlns:p14="http://schemas.microsoft.com/office/powerpoint/2010/main" val="145301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9D86D-8546-A719-8D32-F74F7F267219}"/>
              </a:ext>
            </a:extLst>
          </p:cNvPr>
          <p:cNvSpPr>
            <a:spLocks noGrp="1"/>
          </p:cNvSpPr>
          <p:nvPr>
            <p:ph type="title"/>
          </p:nvPr>
        </p:nvSpPr>
        <p:spPr/>
        <p:txBody>
          <a:bodyPr/>
          <a:lstStyle/>
          <a:p>
            <a:r>
              <a:rPr lang="de-CH" dirty="0"/>
              <a:t>Nicht jährlich genutzte </a:t>
            </a:r>
            <a:r>
              <a:rPr lang="de-CH" dirty="0" err="1"/>
              <a:t>Streuefläche</a:t>
            </a:r>
            <a:endParaRPr lang="de-CH" dirty="0"/>
          </a:p>
        </p:txBody>
      </p:sp>
      <p:sp>
        <p:nvSpPr>
          <p:cNvPr id="3" name="Inhaltsplatzhalter 2">
            <a:extLst>
              <a:ext uri="{FF2B5EF4-FFF2-40B4-BE49-F238E27FC236}">
                <a16:creationId xmlns:a16="http://schemas.microsoft.com/office/drawing/2014/main" id="{85A85F71-EF53-EC46-AABF-4A3E44FFD7F5}"/>
              </a:ext>
            </a:extLst>
          </p:cNvPr>
          <p:cNvSpPr>
            <a:spLocks noGrp="1"/>
          </p:cNvSpPr>
          <p:nvPr>
            <p:ph idx="1"/>
          </p:nvPr>
        </p:nvSpPr>
        <p:spPr>
          <a:xfrm>
            <a:off x="838200" y="1852613"/>
            <a:ext cx="10658399" cy="4672731"/>
          </a:xfrm>
        </p:spPr>
        <p:txBody>
          <a:bodyPr/>
          <a:lstStyle/>
          <a:p>
            <a:r>
              <a:rPr lang="de-CH" sz="2400" b="1" dirty="0"/>
              <a:t>Variabel genutzte Vertragsflächen </a:t>
            </a:r>
          </a:p>
          <a:p>
            <a:r>
              <a:rPr lang="de-CH" sz="2400" b="1" dirty="0"/>
              <a:t>Typ BFF «</a:t>
            </a:r>
            <a:r>
              <a:rPr lang="de-CH" sz="2400" b="1" dirty="0" err="1"/>
              <a:t>Streuefläche</a:t>
            </a:r>
            <a:r>
              <a:rPr lang="de-CH" sz="2400" b="1" dirty="0"/>
              <a:t>»</a:t>
            </a:r>
          </a:p>
          <a:p>
            <a:pPr marL="457200" indent="-457200">
              <a:buFontTx/>
              <a:buChar char="-"/>
            </a:pPr>
            <a:r>
              <a:rPr lang="de-CH" sz="2400" dirty="0"/>
              <a:t>Bei Nacherhebung Natur im Beitragsgesuch </a:t>
            </a:r>
            <a:r>
              <a:rPr lang="de-CH" sz="2400" i="1" dirty="0"/>
              <a:t>Fläche genutzt = 0 </a:t>
            </a:r>
          </a:p>
          <a:p>
            <a:endParaRPr lang="de-CH" sz="2400" i="1" dirty="0"/>
          </a:p>
          <a:p>
            <a:r>
              <a:rPr lang="de-CH" sz="2400" dirty="0"/>
              <a:t>In Ausnahmefällen</a:t>
            </a:r>
          </a:p>
          <a:p>
            <a:pPr marL="457200" indent="-457200">
              <a:buFontTx/>
              <a:buChar char="-"/>
            </a:pPr>
            <a:r>
              <a:rPr lang="de-CH" sz="2400" dirty="0"/>
              <a:t>Meldung per Mail an </a:t>
            </a:r>
            <a:r>
              <a:rPr lang="de-CH" sz="2400" dirty="0">
                <a:hlinkClick r:id="rId3"/>
              </a:rPr>
              <a:t>info.anf@be.ch</a:t>
            </a:r>
            <a:r>
              <a:rPr lang="de-CH" sz="2400" dirty="0"/>
              <a:t> wenn möglich bis Ende Oktober</a:t>
            </a:r>
          </a:p>
          <a:p>
            <a:endParaRPr lang="de-CH" sz="2400" dirty="0"/>
          </a:p>
          <a:p>
            <a:endParaRPr lang="de-CH" sz="2400" dirty="0"/>
          </a:p>
          <a:p>
            <a:pPr marL="1431925" indent="-1431925"/>
            <a:r>
              <a:rPr lang="de-CH" sz="2400" dirty="0"/>
              <a:t>Hinweis: 	</a:t>
            </a:r>
            <a:r>
              <a:rPr lang="de-CH" sz="2400" dirty="0" err="1"/>
              <a:t>Streueflächen</a:t>
            </a:r>
            <a:r>
              <a:rPr lang="de-CH" sz="2400" dirty="0"/>
              <a:t> müssen gemäss DZV mindestens alle drei Jahre genutzt werden, ansonsten erfolgt Ausschluss aus LN.</a:t>
            </a:r>
          </a:p>
        </p:txBody>
      </p:sp>
      <p:sp>
        <p:nvSpPr>
          <p:cNvPr id="6" name="Foliennummernplatzhalter 5">
            <a:extLst>
              <a:ext uri="{FF2B5EF4-FFF2-40B4-BE49-F238E27FC236}">
                <a16:creationId xmlns:a16="http://schemas.microsoft.com/office/drawing/2014/main" id="{0BCEE8F9-C941-EFF9-9AC4-0E392092CCDF}"/>
              </a:ext>
            </a:extLst>
          </p:cNvPr>
          <p:cNvSpPr>
            <a:spLocks noGrp="1"/>
          </p:cNvSpPr>
          <p:nvPr>
            <p:ph type="sldNum" sz="quarter" idx="12"/>
          </p:nvPr>
        </p:nvSpPr>
        <p:spPr/>
        <p:txBody>
          <a:bodyPr/>
          <a:lstStyle/>
          <a:p>
            <a:fld id="{442AD375-037F-43D0-B059-5172DA06796A}" type="slidenum">
              <a:rPr lang="de-CH" smtClean="0"/>
              <a:pPr/>
              <a:t>72</a:t>
            </a:fld>
            <a:endParaRPr lang="de-CH" dirty="0"/>
          </a:p>
        </p:txBody>
      </p:sp>
    </p:spTree>
    <p:extLst>
      <p:ext uri="{BB962C8B-B14F-4D97-AF65-F5344CB8AC3E}">
        <p14:creationId xmlns:p14="http://schemas.microsoft.com/office/powerpoint/2010/main" val="2622723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9D86D-8546-A719-8D32-F74F7F267219}"/>
              </a:ext>
            </a:extLst>
          </p:cNvPr>
          <p:cNvSpPr>
            <a:spLocks noGrp="1"/>
          </p:cNvSpPr>
          <p:nvPr>
            <p:ph type="title"/>
          </p:nvPr>
        </p:nvSpPr>
        <p:spPr/>
        <p:txBody>
          <a:bodyPr/>
          <a:lstStyle/>
          <a:p>
            <a:r>
              <a:rPr lang="de-CH" dirty="0"/>
              <a:t>Witterungsbedingt nicht genutzte Vertragsfläche</a:t>
            </a:r>
          </a:p>
        </p:txBody>
      </p:sp>
      <p:sp>
        <p:nvSpPr>
          <p:cNvPr id="3" name="Inhaltsplatzhalter 2">
            <a:extLst>
              <a:ext uri="{FF2B5EF4-FFF2-40B4-BE49-F238E27FC236}">
                <a16:creationId xmlns:a16="http://schemas.microsoft.com/office/drawing/2014/main" id="{85A85F71-EF53-EC46-AABF-4A3E44FFD7F5}"/>
              </a:ext>
            </a:extLst>
          </p:cNvPr>
          <p:cNvSpPr>
            <a:spLocks noGrp="1"/>
          </p:cNvSpPr>
          <p:nvPr>
            <p:ph idx="1"/>
          </p:nvPr>
        </p:nvSpPr>
        <p:spPr>
          <a:xfrm>
            <a:off x="838200" y="1852613"/>
            <a:ext cx="10658399" cy="4672731"/>
          </a:xfrm>
        </p:spPr>
        <p:txBody>
          <a:bodyPr/>
          <a:lstStyle/>
          <a:p>
            <a:pPr>
              <a:spcBef>
                <a:spcPts val="600"/>
              </a:spcBef>
            </a:pPr>
            <a:r>
              <a:rPr lang="de-CH" sz="2400" b="1" dirty="0"/>
              <a:t>Variabel </a:t>
            </a:r>
            <a:r>
              <a:rPr lang="de-CH" sz="2400" dirty="0"/>
              <a:t>genutzte Vertragsflächen </a:t>
            </a:r>
          </a:p>
          <a:p>
            <a:pPr>
              <a:spcBef>
                <a:spcPts val="600"/>
              </a:spcBef>
            </a:pPr>
            <a:r>
              <a:rPr lang="de-CH" sz="2400" b="1" dirty="0"/>
              <a:t>	Typ BFF «</a:t>
            </a:r>
            <a:r>
              <a:rPr lang="de-CH" sz="2400" b="1" dirty="0" err="1"/>
              <a:t>Streuefläche</a:t>
            </a:r>
            <a:r>
              <a:rPr lang="de-CH" sz="2400" b="1" dirty="0"/>
              <a:t>» </a:t>
            </a:r>
          </a:p>
          <a:p>
            <a:pPr marL="895350" indent="-360363">
              <a:spcBef>
                <a:spcPts val="600"/>
              </a:spcBef>
              <a:buFontTx/>
              <a:buChar char="-"/>
            </a:pPr>
            <a:r>
              <a:rPr lang="de-CH" sz="2400" dirty="0"/>
              <a:t>Bei Nacherhebung Natur (Beitragsgesuch) </a:t>
            </a:r>
            <a:r>
              <a:rPr lang="de-CH" sz="2400" i="1" dirty="0"/>
              <a:t>Fläche genutzt = 0</a:t>
            </a:r>
          </a:p>
          <a:p>
            <a:pPr>
              <a:spcBef>
                <a:spcPts val="600"/>
              </a:spcBef>
            </a:pPr>
            <a:r>
              <a:rPr lang="de-CH" sz="2400" b="1" dirty="0"/>
              <a:t>	Typ BFF «extensiv genutzte Wiese» </a:t>
            </a:r>
          </a:p>
          <a:p>
            <a:pPr marL="895350" indent="-360363">
              <a:spcBef>
                <a:spcPts val="600"/>
              </a:spcBef>
              <a:buFontTx/>
              <a:buChar char="-"/>
            </a:pPr>
            <a:r>
              <a:rPr lang="de-CH" sz="2400" dirty="0"/>
              <a:t>Bei Nacherhebung Natur (Beitragsgesuch) </a:t>
            </a:r>
            <a:r>
              <a:rPr lang="de-CH" sz="2400" i="1" dirty="0"/>
              <a:t>Fläche genutzt = 0 </a:t>
            </a:r>
            <a:r>
              <a:rPr lang="de-CH" sz="2400" dirty="0"/>
              <a:t>und Meldung an </a:t>
            </a:r>
            <a:r>
              <a:rPr lang="de-CH" sz="2400" dirty="0">
                <a:hlinkClick r:id="rId3"/>
              </a:rPr>
              <a:t>info.anf@be.ch</a:t>
            </a:r>
            <a:r>
              <a:rPr lang="de-CH" sz="2400" dirty="0"/>
              <a:t> bis spätestens Ende Oktober.</a:t>
            </a:r>
          </a:p>
          <a:p>
            <a:pPr>
              <a:spcBef>
                <a:spcPts val="600"/>
              </a:spcBef>
            </a:pPr>
            <a:endParaRPr lang="de-CH" sz="2400" dirty="0"/>
          </a:p>
          <a:p>
            <a:pPr>
              <a:spcBef>
                <a:spcPts val="600"/>
              </a:spcBef>
            </a:pPr>
            <a:r>
              <a:rPr lang="de-CH" sz="2400" dirty="0"/>
              <a:t>In Ausnahmefällen</a:t>
            </a:r>
          </a:p>
          <a:p>
            <a:pPr marL="457200" indent="-457200">
              <a:spcBef>
                <a:spcPts val="600"/>
              </a:spcBef>
              <a:buFontTx/>
              <a:buChar char="-"/>
            </a:pPr>
            <a:r>
              <a:rPr lang="de-CH" sz="2400" dirty="0"/>
              <a:t>Meldung per Mail an </a:t>
            </a:r>
            <a:r>
              <a:rPr lang="de-CH" sz="2400" dirty="0">
                <a:hlinkClick r:id="rId3"/>
              </a:rPr>
              <a:t>info.anf@be.ch</a:t>
            </a:r>
            <a:r>
              <a:rPr lang="de-CH" sz="2400" dirty="0"/>
              <a:t> wenn möglich bis Ende Oktober</a:t>
            </a:r>
          </a:p>
          <a:p>
            <a:pPr marL="534987">
              <a:spcBef>
                <a:spcPts val="600"/>
              </a:spcBef>
            </a:pPr>
            <a:endParaRPr lang="de-CH" sz="2400" dirty="0"/>
          </a:p>
          <a:p>
            <a:endParaRPr lang="de-CH" sz="2400" i="1" dirty="0"/>
          </a:p>
        </p:txBody>
      </p:sp>
      <p:sp>
        <p:nvSpPr>
          <p:cNvPr id="6" name="Foliennummernplatzhalter 5">
            <a:extLst>
              <a:ext uri="{FF2B5EF4-FFF2-40B4-BE49-F238E27FC236}">
                <a16:creationId xmlns:a16="http://schemas.microsoft.com/office/drawing/2014/main" id="{0BCEE8F9-C941-EFF9-9AC4-0E392092CCDF}"/>
              </a:ext>
            </a:extLst>
          </p:cNvPr>
          <p:cNvSpPr>
            <a:spLocks noGrp="1"/>
          </p:cNvSpPr>
          <p:nvPr>
            <p:ph type="sldNum" sz="quarter" idx="12"/>
          </p:nvPr>
        </p:nvSpPr>
        <p:spPr/>
        <p:txBody>
          <a:bodyPr/>
          <a:lstStyle/>
          <a:p>
            <a:fld id="{442AD375-037F-43D0-B059-5172DA06796A}" type="slidenum">
              <a:rPr lang="de-CH" smtClean="0"/>
              <a:pPr/>
              <a:t>73</a:t>
            </a:fld>
            <a:endParaRPr lang="de-CH" dirty="0"/>
          </a:p>
        </p:txBody>
      </p:sp>
    </p:spTree>
    <p:extLst>
      <p:ext uri="{BB962C8B-B14F-4D97-AF65-F5344CB8AC3E}">
        <p14:creationId xmlns:p14="http://schemas.microsoft.com/office/powerpoint/2010/main" val="39126573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9D86D-8546-A719-8D32-F74F7F267219}"/>
              </a:ext>
            </a:extLst>
          </p:cNvPr>
          <p:cNvSpPr>
            <a:spLocks noGrp="1"/>
          </p:cNvSpPr>
          <p:nvPr>
            <p:ph type="title"/>
          </p:nvPr>
        </p:nvSpPr>
        <p:spPr/>
        <p:txBody>
          <a:bodyPr/>
          <a:lstStyle/>
          <a:p>
            <a:r>
              <a:rPr lang="de-CH" dirty="0"/>
              <a:t>Witterungsbedingt nicht genutzte Vertragsfläche</a:t>
            </a:r>
          </a:p>
        </p:txBody>
      </p:sp>
      <p:sp>
        <p:nvSpPr>
          <p:cNvPr id="3" name="Inhaltsplatzhalter 2">
            <a:extLst>
              <a:ext uri="{FF2B5EF4-FFF2-40B4-BE49-F238E27FC236}">
                <a16:creationId xmlns:a16="http://schemas.microsoft.com/office/drawing/2014/main" id="{85A85F71-EF53-EC46-AABF-4A3E44FFD7F5}"/>
              </a:ext>
            </a:extLst>
          </p:cNvPr>
          <p:cNvSpPr>
            <a:spLocks noGrp="1"/>
          </p:cNvSpPr>
          <p:nvPr>
            <p:ph idx="1"/>
          </p:nvPr>
        </p:nvSpPr>
        <p:spPr>
          <a:xfrm>
            <a:off x="838200" y="1852613"/>
            <a:ext cx="10658399" cy="4672731"/>
          </a:xfrm>
        </p:spPr>
        <p:txBody>
          <a:bodyPr/>
          <a:lstStyle/>
          <a:p>
            <a:r>
              <a:rPr lang="de-CH" sz="2400" b="1" dirty="0"/>
              <a:t>Konstant </a:t>
            </a:r>
            <a:r>
              <a:rPr lang="de-CH" sz="2400" dirty="0"/>
              <a:t>genutzte Vertragsflächen </a:t>
            </a:r>
            <a:r>
              <a:rPr lang="de-CH" sz="2400" b="1" dirty="0"/>
              <a:t>	</a:t>
            </a:r>
          </a:p>
          <a:p>
            <a:endParaRPr lang="de-CH" sz="2400" b="1" dirty="0"/>
          </a:p>
          <a:p>
            <a:pPr marL="895350" indent="-360363">
              <a:buFontTx/>
              <a:buChar char="-"/>
            </a:pPr>
            <a:r>
              <a:rPr lang="de-CH" sz="2400" dirty="0"/>
              <a:t>Bei Nacherhebung Natur (Beitragsgesuch) in Bemerkungsfeld </a:t>
            </a:r>
            <a:r>
              <a:rPr lang="de-CH" sz="2400" i="1" dirty="0"/>
              <a:t>Fläche genutzt = 0 </a:t>
            </a:r>
            <a:r>
              <a:rPr lang="de-CH" sz="2400" dirty="0"/>
              <a:t>schreiben</a:t>
            </a:r>
          </a:p>
          <a:p>
            <a:r>
              <a:rPr lang="de-CH" sz="2400" b="1" dirty="0"/>
              <a:t>	</a:t>
            </a:r>
          </a:p>
          <a:p>
            <a:r>
              <a:rPr lang="de-CH" sz="2400" b="1" dirty="0"/>
              <a:t>	oder</a:t>
            </a:r>
          </a:p>
          <a:p>
            <a:endParaRPr lang="de-CH" sz="2400" b="1" dirty="0"/>
          </a:p>
          <a:p>
            <a:pPr marL="895350" indent="-360363">
              <a:buFontTx/>
              <a:buChar char="-"/>
            </a:pPr>
            <a:r>
              <a:rPr lang="de-CH" sz="2400" dirty="0"/>
              <a:t>Meldung per Mail an </a:t>
            </a:r>
            <a:r>
              <a:rPr lang="de-CH" sz="2400" dirty="0">
                <a:hlinkClick r:id="rId3"/>
              </a:rPr>
              <a:t>info.anf@be.ch</a:t>
            </a:r>
            <a:r>
              <a:rPr lang="de-CH" sz="2400" dirty="0"/>
              <a:t> inkl. Angabe zu PID/ BID/ Fach-ID, </a:t>
            </a:r>
            <a:r>
              <a:rPr lang="de-CH" sz="2400" dirty="0" err="1"/>
              <a:t>Bewe</a:t>
            </a:r>
            <a:r>
              <a:rPr lang="de-CH" sz="2400" dirty="0"/>
              <a:t>-ID wenn möglich bis Ende Oktober </a:t>
            </a:r>
          </a:p>
          <a:p>
            <a:endParaRPr lang="de-CH" sz="2400" i="1" dirty="0"/>
          </a:p>
        </p:txBody>
      </p:sp>
      <p:sp>
        <p:nvSpPr>
          <p:cNvPr id="6" name="Foliennummernplatzhalter 5">
            <a:extLst>
              <a:ext uri="{FF2B5EF4-FFF2-40B4-BE49-F238E27FC236}">
                <a16:creationId xmlns:a16="http://schemas.microsoft.com/office/drawing/2014/main" id="{0BCEE8F9-C941-EFF9-9AC4-0E392092CCDF}"/>
              </a:ext>
            </a:extLst>
          </p:cNvPr>
          <p:cNvSpPr>
            <a:spLocks noGrp="1"/>
          </p:cNvSpPr>
          <p:nvPr>
            <p:ph type="sldNum" sz="quarter" idx="12"/>
          </p:nvPr>
        </p:nvSpPr>
        <p:spPr/>
        <p:txBody>
          <a:bodyPr/>
          <a:lstStyle/>
          <a:p>
            <a:fld id="{442AD375-037F-43D0-B059-5172DA06796A}" type="slidenum">
              <a:rPr lang="de-CH" smtClean="0"/>
              <a:pPr/>
              <a:t>74</a:t>
            </a:fld>
            <a:endParaRPr lang="de-CH" dirty="0"/>
          </a:p>
        </p:txBody>
      </p:sp>
    </p:spTree>
    <p:extLst>
      <p:ext uri="{BB962C8B-B14F-4D97-AF65-F5344CB8AC3E}">
        <p14:creationId xmlns:p14="http://schemas.microsoft.com/office/powerpoint/2010/main" val="815637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58874-3AC9-45E0-BAFD-AC145B6A6DF3}"/>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BA33967B-8F62-4AD7-B3D9-8CDF3E10458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7731" y="-27384"/>
            <a:ext cx="12399731" cy="6912768"/>
          </a:xfrm>
        </p:spPr>
      </p:pic>
      <p:sp>
        <p:nvSpPr>
          <p:cNvPr id="3" name="Textfeld 2">
            <a:extLst>
              <a:ext uri="{FF2B5EF4-FFF2-40B4-BE49-F238E27FC236}">
                <a16:creationId xmlns:a16="http://schemas.microsoft.com/office/drawing/2014/main" id="{69045007-5B15-B82F-F7E1-4244AB48781D}"/>
              </a:ext>
            </a:extLst>
          </p:cNvPr>
          <p:cNvSpPr txBox="1"/>
          <p:nvPr/>
        </p:nvSpPr>
        <p:spPr>
          <a:xfrm>
            <a:off x="1883532" y="2751892"/>
            <a:ext cx="8424936" cy="1354217"/>
          </a:xfrm>
          <a:prstGeom prst="rect">
            <a:avLst/>
          </a:prstGeom>
          <a:solidFill>
            <a:schemeClr val="bg1">
              <a:alpha val="50000"/>
            </a:schemeClr>
          </a:solidFill>
        </p:spPr>
        <p:txBody>
          <a:bodyPr wrap="square" lIns="0" tIns="0" rIns="0" bIns="0" rtlCol="0">
            <a:spAutoFit/>
          </a:bodyPr>
          <a:lstStyle/>
          <a:p>
            <a:r>
              <a:rPr lang="fr-FR" sz="4400" b="1" dirty="0" err="1"/>
              <a:t>Weiterführung</a:t>
            </a:r>
            <a:r>
              <a:rPr lang="fr-FR" sz="4400" b="1" dirty="0"/>
              <a:t> </a:t>
            </a:r>
            <a:r>
              <a:rPr lang="fr-FR" sz="4400" b="1" dirty="0" err="1"/>
              <a:t>Vernetzungs</a:t>
            </a:r>
            <a:r>
              <a:rPr lang="fr-FR" sz="4400" b="1" dirty="0"/>
              <a:t>- und LQ-</a:t>
            </a:r>
            <a:r>
              <a:rPr lang="fr-FR" sz="4400" b="1" dirty="0" err="1"/>
              <a:t>Projekte</a:t>
            </a:r>
            <a:r>
              <a:rPr lang="fr-FR" sz="4400" b="1" dirty="0"/>
              <a:t> (2025-2027)</a:t>
            </a:r>
            <a:endParaRPr lang="de-CH" sz="4400" b="1" dirty="0"/>
          </a:p>
        </p:txBody>
      </p:sp>
    </p:spTree>
    <p:extLst>
      <p:ext uri="{BB962C8B-B14F-4D97-AF65-F5344CB8AC3E}">
        <p14:creationId xmlns:p14="http://schemas.microsoft.com/office/powerpoint/2010/main" val="21815820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000" dirty="0"/>
              <a:t>Übergangsphase Vernetzungsprojekte 01.01.2025 – 31.12.2027</a:t>
            </a:r>
          </a:p>
        </p:txBody>
      </p:sp>
      <p:sp>
        <p:nvSpPr>
          <p:cNvPr id="3" name="Inhaltsplatzhalter 2"/>
          <p:cNvSpPr>
            <a:spLocks noGrp="1"/>
          </p:cNvSpPr>
          <p:nvPr>
            <p:ph idx="1"/>
          </p:nvPr>
        </p:nvSpPr>
        <p:spPr/>
        <p:txBody>
          <a:bodyPr/>
          <a:lstStyle/>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Massnahmen und Anforderungen werden unverändert weitergeführt</a:t>
            </a:r>
            <a:endParaRPr lang="de-CH" sz="2000" spc="10" dirty="0">
              <a:effectLst/>
              <a:latin typeface="Arial" panose="020B0604020202020204" pitchFamily="34" charset="0"/>
              <a:ea typeface="Arial" panose="020B0604020202020204" pitchFamily="34" charset="0"/>
              <a:cs typeface="System"/>
            </a:endParaRP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angemeldeten Massnahmen werden automatisch für die Übergangsphase übernommen</a:t>
            </a:r>
            <a:endParaRPr lang="de-CH" sz="2000" spc="10" dirty="0">
              <a:effectLst/>
              <a:latin typeface="Arial" panose="020B0604020202020204" pitchFamily="34" charset="0"/>
              <a:ea typeface="Arial" panose="020B0604020202020204" pitchFamily="34" charset="0"/>
              <a:cs typeface="System"/>
            </a:endParaRP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Vertragsdauer bis 31.12.2027</a:t>
            </a:r>
            <a:endParaRPr lang="de-CH" sz="2000" spc="10" dirty="0">
              <a:effectLst/>
              <a:latin typeface="Arial" panose="020B0604020202020204" pitchFamily="34" charset="0"/>
              <a:ea typeface="Arial" panose="020B0604020202020204" pitchFamily="34" charset="0"/>
              <a:cs typeface="System"/>
            </a:endParaRP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Betriebe können Biodiversitätsförderflächen während der Stichtagserhebung 2025 ohne Rückforderungen mittels Formular von der Vernetzung abmelden (Frist: 28.02.2025)</a:t>
            </a:r>
            <a:endParaRPr lang="de-CH" sz="2000" spc="10" dirty="0">
              <a:effectLst/>
              <a:latin typeface="Arial" panose="020B0604020202020204" pitchFamily="34" charset="0"/>
              <a:ea typeface="Arial" panose="020B0604020202020204" pitchFamily="34" charset="0"/>
              <a:cs typeface="System"/>
            </a:endParaRP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Nutzungsvarianten bei den extensiv und wenig intensiv genutzten Wiesen können während der Übergangsphase via Vernetzungsberater*in geändert werden. </a:t>
            </a: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latin typeface="Arial" panose="020B0604020202020204" pitchFamily="34" charset="0"/>
                <a:ea typeface="Arial" panose="020B0604020202020204" pitchFamily="34" charset="0"/>
                <a:cs typeface="Arial" panose="020B0604020202020204" pitchFamily="34" charset="0"/>
              </a:rPr>
              <a:t>w</a:t>
            </a:r>
            <a:r>
              <a:rPr lang="de-CH" sz="20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ährend der Übergangsphase 2025-2027 besteht keine Beratungspflicht. Neueinsteigenden Betrieben wird empfohlen, eine Beratungsperson beizuziehen </a:t>
            </a:r>
          </a:p>
          <a:p>
            <a:pPr marL="342900" lvl="0" indent="-342900" algn="just">
              <a:lnSpc>
                <a:spcPct val="115000"/>
              </a:lnSpc>
              <a:spcAft>
                <a:spcPts val="1200"/>
              </a:spcAft>
              <a:buFont typeface="Arial" panose="020B0604020202020204" pitchFamily="34" charset="0"/>
              <a:buChar char="-"/>
            </a:pPr>
            <a:r>
              <a:rPr lang="de-CH" sz="2000" spc="10" dirty="0">
                <a:solidFill>
                  <a:srgbClr val="161616"/>
                </a:solidFill>
                <a:latin typeface="Arial" panose="020B0604020202020204" pitchFamily="34" charset="0"/>
                <a:ea typeface="Arial" panose="020B0604020202020204" pitchFamily="34" charset="0"/>
                <a:cs typeface="Arial" panose="020B0604020202020204" pitchFamily="34" charset="0"/>
              </a:rPr>
              <a:t>aufgrund Nichteinhaltung der Beratungspflicht (2017-2024) sanktionierte Betriebe werden bis zum Nachweis einer Beratung ab 2025 von den Vernetzungsbeiträgen ausgeschlossen</a:t>
            </a:r>
            <a:endParaRPr lang="de-CH" sz="2000" spc="10" dirty="0">
              <a:effectLst/>
              <a:latin typeface="Arial" panose="020B0604020202020204" pitchFamily="34" charset="0"/>
              <a:ea typeface="Arial" panose="020B0604020202020204" pitchFamily="34" charset="0"/>
              <a:cs typeface="System"/>
            </a:endParaRPr>
          </a:p>
          <a:p>
            <a:endParaRPr lang="de-CH" i="1" dirty="0">
              <a:latin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36423967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3000" dirty="0"/>
              <a:t>Verlängerung Landschaftsqualitätsprojekte bis 31.12.2027</a:t>
            </a:r>
          </a:p>
        </p:txBody>
      </p:sp>
      <p:sp>
        <p:nvSpPr>
          <p:cNvPr id="3" name="Inhaltsplatzhalter 2"/>
          <p:cNvSpPr>
            <a:spLocks noGrp="1"/>
          </p:cNvSpPr>
          <p:nvPr>
            <p:ph idx="1"/>
          </p:nvPr>
        </p:nvSpPr>
        <p:spPr/>
        <p:txBody>
          <a:bodyPr/>
          <a:lstStyle/>
          <a:p>
            <a:pPr marL="342900" lvl="0" indent="-342900" algn="just">
              <a:lnSpc>
                <a:spcPct val="115000"/>
              </a:lnSpc>
              <a:spcAft>
                <a:spcPts val="1200"/>
              </a:spcAft>
              <a:buFont typeface="Arial" panose="020B0604020202020204" pitchFamily="34" charset="0"/>
              <a:buChar char="-"/>
            </a:pPr>
            <a:r>
              <a:rPr lang="de-CH" sz="24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Massnahmen und Anforderungen werden unverändert weitergeführt</a:t>
            </a:r>
          </a:p>
          <a:p>
            <a:pPr marL="342900" lvl="0" indent="-342900" algn="just">
              <a:lnSpc>
                <a:spcPct val="115000"/>
              </a:lnSpc>
              <a:spcAft>
                <a:spcPts val="1200"/>
              </a:spcAft>
              <a:buFont typeface="Arial" panose="020B0604020202020204" pitchFamily="34" charset="0"/>
              <a:buChar char="-"/>
            </a:pPr>
            <a:r>
              <a:rPr lang="de-CH" sz="24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bestehende Bewirtschaftungsvereinbarungen mit Vertragsdauer bis 31.12.2026 werden um ein Jahr verlängert (bis 31.12.2027)</a:t>
            </a:r>
          </a:p>
          <a:p>
            <a:pPr marL="342900" lvl="0" indent="-342900" algn="just">
              <a:lnSpc>
                <a:spcPct val="115000"/>
              </a:lnSpc>
              <a:spcAft>
                <a:spcPts val="1200"/>
              </a:spcAft>
              <a:buFont typeface="Arial" panose="020B0604020202020204" pitchFamily="34" charset="0"/>
              <a:buChar char="-"/>
            </a:pPr>
            <a:r>
              <a:rPr lang="de-CH" sz="24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Betriebe können während der Stichtagserhebung 2025 mittels Gesuch ohne Rückforderungen aus dem gesamten LQ-Programm aussteigen (Frist: 28.02.2025)</a:t>
            </a:r>
          </a:p>
          <a:p>
            <a:pPr marL="342900" lvl="0" indent="-342900" algn="just">
              <a:lnSpc>
                <a:spcPct val="115000"/>
              </a:lnSpc>
              <a:spcAft>
                <a:spcPts val="1200"/>
              </a:spcAft>
              <a:buFont typeface="Arial" panose="020B0604020202020204" pitchFamily="34" charset="0"/>
              <a:buChar char="-"/>
            </a:pPr>
            <a:r>
              <a:rPr lang="de-CH" sz="2400" spc="10" dirty="0">
                <a:solidFill>
                  <a:srgbClr val="161616"/>
                </a:solidFill>
                <a:effectLst/>
                <a:latin typeface="Arial" panose="020B0604020202020204" pitchFamily="34" charset="0"/>
                <a:ea typeface="Arial" panose="020B0604020202020204" pitchFamily="34" charset="0"/>
                <a:cs typeface="Arial" panose="020B0604020202020204" pitchFamily="34" charset="0"/>
              </a:rPr>
              <a:t>Abmeldung und Reduktion von einzelnen Massnahmen erfolgt wie bisher mittels Gesuch und kann Rückforderungen auslösen</a:t>
            </a:r>
          </a:p>
          <a:p>
            <a:endParaRPr lang="de-CH" i="1" dirty="0">
              <a:latin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906429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7A8CA-6BE2-106B-B672-2AA4E83B00B2}"/>
              </a:ext>
            </a:extLst>
          </p:cNvPr>
          <p:cNvSpPr>
            <a:spLocks noGrp="1"/>
          </p:cNvSpPr>
          <p:nvPr>
            <p:ph type="title"/>
          </p:nvPr>
        </p:nvSpPr>
        <p:spPr/>
        <p:txBody>
          <a:bodyPr/>
          <a:lstStyle/>
          <a:p>
            <a:r>
              <a:rPr lang="de-CH" b="1" dirty="0"/>
              <a:t>Inhalt</a:t>
            </a:r>
          </a:p>
        </p:txBody>
      </p:sp>
      <p:sp>
        <p:nvSpPr>
          <p:cNvPr id="3" name="Inhaltsplatzhalter 2">
            <a:extLst>
              <a:ext uri="{FF2B5EF4-FFF2-40B4-BE49-F238E27FC236}">
                <a16:creationId xmlns:a16="http://schemas.microsoft.com/office/drawing/2014/main" id="{FB3F1F14-5957-085D-F6AA-436ECEC78803}"/>
              </a:ext>
            </a:extLst>
          </p:cNvPr>
          <p:cNvSpPr>
            <a:spLocks noGrp="1"/>
          </p:cNvSpPr>
          <p:nvPr>
            <p:ph idx="1"/>
          </p:nvPr>
        </p:nvSpPr>
        <p:spPr>
          <a:xfrm>
            <a:off x="838200" y="1700808"/>
            <a:ext cx="10983913" cy="4672731"/>
          </a:xfrm>
        </p:spPr>
        <p:txBody>
          <a:bodyPr/>
          <a:lstStyle/>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Allgemeine Informationen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Biodiversitätsmassnahmen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Aktuelles aus den Sömmerungsbeiträgen</a:t>
            </a:r>
          </a:p>
          <a:p>
            <a:pPr marL="514350" indent="-514350">
              <a:lnSpc>
                <a:spcPct val="100000"/>
              </a:lnSpc>
              <a:spcBef>
                <a:spcPts val="600"/>
              </a:spcBef>
              <a:spcAft>
                <a:spcPts val="600"/>
              </a:spcAft>
              <a:buFont typeface="Arial" panose="020B0604020202020204" pitchFamily="34" charset="0"/>
              <a:buAutoNum type="arabicPeriod"/>
            </a:pPr>
            <a:r>
              <a:rPr lang="de-CH" dirty="0">
                <a:solidFill>
                  <a:schemeClr val="bg2">
                    <a:lumMod val="60000"/>
                    <a:lumOff val="40000"/>
                  </a:schemeClr>
                </a:solidFill>
              </a:rPr>
              <a:t>Vollzug weiterer Massnahmen</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Input Waldabteilung: Waldfestsetzung </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INFORAMA</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Pflanzenschutz</a:t>
            </a:r>
          </a:p>
          <a:p>
            <a:pPr marL="514350" indent="-514350">
              <a:lnSpc>
                <a:spcPct val="100000"/>
              </a:lnSpc>
              <a:spcBef>
                <a:spcPts val="600"/>
              </a:spcBef>
              <a:spcAft>
                <a:spcPts val="600"/>
              </a:spcAft>
              <a:buAutoNum type="arabicPeriod"/>
            </a:pPr>
            <a:r>
              <a:rPr lang="de-CH" dirty="0">
                <a:solidFill>
                  <a:schemeClr val="bg2">
                    <a:lumMod val="60000"/>
                    <a:lumOff val="40000"/>
                  </a:schemeClr>
                </a:solidFill>
              </a:rPr>
              <a:t>Informationen Abteilung Naturförderung</a:t>
            </a:r>
          </a:p>
          <a:p>
            <a:pPr marL="514350" indent="-514350">
              <a:lnSpc>
                <a:spcPct val="100000"/>
              </a:lnSpc>
              <a:spcBef>
                <a:spcPts val="600"/>
              </a:spcBef>
              <a:spcAft>
                <a:spcPts val="600"/>
              </a:spcAft>
              <a:buAutoNum type="arabicPeriod"/>
            </a:pPr>
            <a:r>
              <a:rPr lang="de-CH" dirty="0"/>
              <a:t>Informationen Amt für Veterinärwesen</a:t>
            </a:r>
          </a:p>
        </p:txBody>
      </p:sp>
      <p:sp>
        <p:nvSpPr>
          <p:cNvPr id="4" name="Datumsplatzhalter 3">
            <a:extLst>
              <a:ext uri="{FF2B5EF4-FFF2-40B4-BE49-F238E27FC236}">
                <a16:creationId xmlns:a16="http://schemas.microsoft.com/office/drawing/2014/main" id="{3866C688-3F3D-D62D-6049-30A7C03A9F8A}"/>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0B331B6F-8D9B-B211-9B0B-81CBB7D57891}"/>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EB544591-3976-92C3-FC8C-5DCDEC089F67}"/>
              </a:ext>
            </a:extLst>
          </p:cNvPr>
          <p:cNvSpPr>
            <a:spLocks noGrp="1"/>
          </p:cNvSpPr>
          <p:nvPr>
            <p:ph type="sldNum" sz="quarter" idx="12"/>
          </p:nvPr>
        </p:nvSpPr>
        <p:spPr/>
        <p:txBody>
          <a:bodyPr/>
          <a:lstStyle/>
          <a:p>
            <a:fld id="{442AD375-037F-43D0-B059-5172DA06796A}" type="slidenum">
              <a:rPr lang="de-CH" smtClean="0"/>
              <a:pPr/>
              <a:t>78</a:t>
            </a:fld>
            <a:endParaRPr lang="de-CH" dirty="0"/>
          </a:p>
        </p:txBody>
      </p:sp>
    </p:spTree>
    <p:extLst>
      <p:ext uri="{BB962C8B-B14F-4D97-AF65-F5344CB8AC3E}">
        <p14:creationId xmlns:p14="http://schemas.microsoft.com/office/powerpoint/2010/main" val="4273203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9. Informationen Amt für Veterinärwesen</a:t>
            </a:r>
            <a:br>
              <a:rPr lang="de-CH" dirty="0"/>
            </a:br>
            <a:r>
              <a:rPr lang="de-CH" sz="2800" dirty="0"/>
              <a:t>Sanierung Moderhinke</a:t>
            </a:r>
            <a:br>
              <a:rPr lang="de-CH" dirty="0"/>
            </a:b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p:txBody>
          <a:bodyPr/>
          <a:lstStyle/>
          <a:p>
            <a:endParaRPr lang="de-CH" dirty="0"/>
          </a:p>
          <a:p>
            <a:pPr marL="457200" indent="-457200">
              <a:lnSpc>
                <a:spcPct val="100000"/>
              </a:lnSpc>
              <a:spcBef>
                <a:spcPts val="600"/>
              </a:spcBef>
              <a:spcAft>
                <a:spcPts val="600"/>
              </a:spcAft>
              <a:buFont typeface="Arial" panose="020B0604020202020204" pitchFamily="34" charset="0"/>
              <a:buChar char="•"/>
            </a:pPr>
            <a:r>
              <a:rPr lang="de-CH" dirty="0"/>
              <a:t>Dringende Mitteilung: Alle </a:t>
            </a:r>
            <a:r>
              <a:rPr lang="de-CH" b="1" dirty="0"/>
              <a:t>Schafhaltungen müssen korrekt </a:t>
            </a:r>
            <a:r>
              <a:rPr lang="de-CH" dirty="0"/>
              <a:t>gemeldet werden.</a:t>
            </a:r>
          </a:p>
          <a:p>
            <a:pPr marL="457200" indent="-457200">
              <a:lnSpc>
                <a:spcPct val="100000"/>
              </a:lnSpc>
              <a:spcBef>
                <a:spcPts val="600"/>
              </a:spcBef>
              <a:spcAft>
                <a:spcPts val="600"/>
              </a:spcAft>
              <a:buFont typeface="Arial" panose="020B0604020202020204" pitchFamily="34" charset="0"/>
              <a:buChar char="•"/>
            </a:pPr>
            <a:r>
              <a:rPr lang="de-CH" dirty="0"/>
              <a:t>Für die Sanierung der Moderhinke ist es essenziell, dass die Registrierung korrekt erfolgt ist. </a:t>
            </a:r>
          </a:p>
          <a:p>
            <a:pPr marL="457200" indent="-457200">
              <a:lnSpc>
                <a:spcPct val="100000"/>
              </a:lnSpc>
              <a:spcBef>
                <a:spcPts val="600"/>
              </a:spcBef>
              <a:spcAft>
                <a:spcPts val="600"/>
              </a:spcAft>
              <a:buFont typeface="Arial" panose="020B0604020202020204" pitchFamily="34" charset="0"/>
              <a:buChar char="•"/>
            </a:pPr>
            <a:r>
              <a:rPr lang="de-CH" dirty="0"/>
              <a:t>Leider hat es noch immer nicht oder nicht korrekt gemeldete Schafhaltungen.</a:t>
            </a:r>
          </a:p>
          <a:p>
            <a:pPr marL="457200" indent="-457200">
              <a:lnSpc>
                <a:spcPct val="100000"/>
              </a:lnSpc>
              <a:spcBef>
                <a:spcPts val="600"/>
              </a:spcBef>
              <a:spcAft>
                <a:spcPts val="600"/>
              </a:spcAft>
              <a:buFont typeface="Arial" panose="020B0604020202020204" pitchFamily="34" charset="0"/>
              <a:buChar char="•"/>
            </a:pPr>
            <a:r>
              <a:rPr lang="de-CH" dirty="0"/>
              <a:t>Weitere Infos zur Moderhinke: </a:t>
            </a:r>
            <a:r>
              <a:rPr lang="de-CH" dirty="0">
                <a:hlinkClick r:id="rId2"/>
              </a:rPr>
              <a:t>Nationale </a:t>
            </a:r>
            <a:r>
              <a:rPr lang="de-CH">
                <a:hlinkClick r:id="rId2"/>
              </a:rPr>
              <a:t>Moderhinkebekämpfung</a:t>
            </a:r>
            <a:endParaRPr lang="de-CH" dirty="0"/>
          </a:p>
          <a:p>
            <a:pPr>
              <a:lnSpc>
                <a:spcPct val="100000"/>
              </a:lnSpc>
              <a:spcBef>
                <a:spcPts val="600"/>
              </a:spcBef>
              <a:spcAft>
                <a:spcPts val="600"/>
              </a:spcAft>
            </a:pPr>
            <a:endParaRPr lang="de-CH" dirty="0"/>
          </a:p>
          <a:p>
            <a:pPr>
              <a:lnSpc>
                <a:spcPct val="100000"/>
              </a:lnSpc>
              <a:spcBef>
                <a:spcPts val="600"/>
              </a:spcBef>
              <a:spcAft>
                <a:spcPts val="600"/>
              </a:spcAft>
            </a:pPr>
            <a:endParaRPr lang="de-CH" dirty="0"/>
          </a:p>
          <a:p>
            <a:endParaRPr lang="de-CH" dirty="0"/>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79</a:t>
            </a:fld>
            <a:endParaRPr lang="de-CH" dirty="0"/>
          </a:p>
        </p:txBody>
      </p:sp>
    </p:spTree>
    <p:extLst>
      <p:ext uri="{BB962C8B-B14F-4D97-AF65-F5344CB8AC3E}">
        <p14:creationId xmlns:p14="http://schemas.microsoft.com/office/powerpoint/2010/main" val="199905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Termine 2025</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marL="0" lvl="1" indent="0">
              <a:lnSpc>
                <a:spcPct val="100000"/>
              </a:lnSpc>
              <a:spcBef>
                <a:spcPts val="600"/>
              </a:spcBef>
              <a:spcAft>
                <a:spcPts val="600"/>
              </a:spcAft>
              <a:buNone/>
            </a:pPr>
            <a:r>
              <a:rPr lang="de-CH" dirty="0"/>
              <a:t>Zeitfenster der Erhebungen</a:t>
            </a:r>
          </a:p>
          <a:p>
            <a:pPr>
              <a:lnSpc>
                <a:spcPct val="100000"/>
              </a:lnSpc>
              <a:spcBef>
                <a:spcPts val="600"/>
              </a:spcBef>
              <a:spcAft>
                <a:spcPts val="600"/>
              </a:spcAft>
            </a:pPr>
            <a:r>
              <a:rPr lang="de-CH" dirty="0"/>
              <a:t>Stichtagserhebung  				  7. bis 27. Februar</a:t>
            </a:r>
          </a:p>
          <a:p>
            <a:pPr>
              <a:lnSpc>
                <a:spcPct val="100000"/>
              </a:lnSpc>
              <a:spcBef>
                <a:spcPts val="600"/>
              </a:spcBef>
              <a:spcAft>
                <a:spcPts val="600"/>
              </a:spcAft>
            </a:pPr>
            <a:r>
              <a:rPr lang="de-CH" dirty="0"/>
              <a:t>Vernetzungserhebung			  7. April bis 7. Mai</a:t>
            </a:r>
          </a:p>
          <a:p>
            <a:pPr>
              <a:lnSpc>
                <a:spcPct val="100000"/>
              </a:lnSpc>
              <a:spcBef>
                <a:spcPts val="600"/>
              </a:spcBef>
              <a:spcAft>
                <a:spcPts val="600"/>
              </a:spcAft>
            </a:pPr>
            <a:r>
              <a:rPr lang="de-CH" dirty="0"/>
              <a:t>Herbsterhebung					  29. August bis 17. September</a:t>
            </a:r>
          </a:p>
          <a:p>
            <a:pPr>
              <a:lnSpc>
                <a:spcPct val="100000"/>
              </a:lnSpc>
              <a:spcBef>
                <a:spcPts val="600"/>
              </a:spcBef>
              <a:spcAft>
                <a:spcPts val="600"/>
              </a:spcAft>
            </a:pPr>
            <a:r>
              <a:rPr lang="de-CH" dirty="0"/>
              <a:t>Sömmerungserhebung			  29. August bis 17. September</a:t>
            </a:r>
          </a:p>
          <a:p>
            <a:pPr>
              <a:lnSpc>
                <a:spcPct val="100000"/>
              </a:lnSpc>
              <a:spcBef>
                <a:spcPts val="600"/>
              </a:spcBef>
              <a:spcAft>
                <a:spcPts val="600"/>
              </a:spcAft>
            </a:pPr>
            <a:r>
              <a:rPr lang="de-CH" dirty="0"/>
              <a:t>Naturerhebung						  29. August bis 17. September</a:t>
            </a:r>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8</a:t>
            </a:fld>
            <a:endParaRPr lang="de-CH" dirty="0"/>
          </a:p>
        </p:txBody>
      </p:sp>
    </p:spTree>
    <p:extLst>
      <p:ext uri="{BB962C8B-B14F-4D97-AF65-F5344CB8AC3E}">
        <p14:creationId xmlns:p14="http://schemas.microsoft.com/office/powerpoint/2010/main" val="30094231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402D-8EC9-4253-B7DD-B9F54AA8DFD6}"/>
              </a:ext>
            </a:extLst>
          </p:cNvPr>
          <p:cNvSpPr>
            <a:spLocks noGrp="1"/>
          </p:cNvSpPr>
          <p:nvPr>
            <p:ph type="title"/>
          </p:nvPr>
        </p:nvSpPr>
        <p:spPr/>
        <p:txBody>
          <a:bodyPr/>
          <a:lstStyle/>
          <a:p>
            <a:r>
              <a:rPr lang="de-CH" b="1" dirty="0"/>
              <a:t>Kontakt</a:t>
            </a:r>
          </a:p>
        </p:txBody>
      </p:sp>
      <p:sp>
        <p:nvSpPr>
          <p:cNvPr id="3" name="Inhaltsplatzhalter 2">
            <a:extLst>
              <a:ext uri="{FF2B5EF4-FFF2-40B4-BE49-F238E27FC236}">
                <a16:creationId xmlns:a16="http://schemas.microsoft.com/office/drawing/2014/main" id="{80ED0EC0-2C8D-4AD5-A83D-E837F3E5548B}"/>
              </a:ext>
            </a:extLst>
          </p:cNvPr>
          <p:cNvSpPr>
            <a:spLocks noGrp="1"/>
          </p:cNvSpPr>
          <p:nvPr>
            <p:ph idx="1"/>
          </p:nvPr>
        </p:nvSpPr>
        <p:spPr/>
        <p:txBody>
          <a:bodyPr/>
          <a:lstStyle/>
          <a:p>
            <a:r>
              <a:rPr lang="de-CH" dirty="0"/>
              <a:t>Abteilung Direktzahlungen</a:t>
            </a:r>
          </a:p>
          <a:p>
            <a:r>
              <a:rPr lang="de-CH" dirty="0"/>
              <a:t> </a:t>
            </a:r>
          </a:p>
          <a:p>
            <a:r>
              <a:rPr lang="de-CH" dirty="0"/>
              <a:t>Molkereistrasse 23</a:t>
            </a:r>
          </a:p>
          <a:p>
            <a:r>
              <a:rPr lang="de-CH" dirty="0"/>
              <a:t>3052 Zollikofen </a:t>
            </a:r>
          </a:p>
          <a:p>
            <a:r>
              <a:rPr lang="de-CH" dirty="0"/>
              <a:t>031 636 13 60</a:t>
            </a:r>
          </a:p>
          <a:p>
            <a:r>
              <a:rPr lang="de-CH" dirty="0">
                <a:hlinkClick r:id="rId2">
                  <a:extLst>
                    <a:ext uri="{A12FA001-AC4F-418D-AE19-62706E023703}">
                      <ahyp:hlinkClr xmlns:ahyp="http://schemas.microsoft.com/office/drawing/2018/hyperlinkcolor" val="tx"/>
                    </a:ext>
                  </a:extLst>
                </a:hlinkClick>
              </a:rPr>
              <a:t>info.adz@be.ch</a:t>
            </a:r>
            <a:endParaRPr lang="de-CH" dirty="0"/>
          </a:p>
          <a:p>
            <a:r>
              <a:rPr lang="de-CH" dirty="0"/>
              <a:t>gelan.ch</a:t>
            </a:r>
          </a:p>
          <a:p>
            <a:endParaRPr lang="de-CH" dirty="0"/>
          </a:p>
          <a:p>
            <a:endParaRPr lang="de-CH" dirty="0"/>
          </a:p>
          <a:p>
            <a:endParaRPr lang="de-CH" dirty="0"/>
          </a:p>
        </p:txBody>
      </p:sp>
      <p:sp>
        <p:nvSpPr>
          <p:cNvPr id="4" name="Datumsplatzhalter 3">
            <a:extLst>
              <a:ext uri="{FF2B5EF4-FFF2-40B4-BE49-F238E27FC236}">
                <a16:creationId xmlns:a16="http://schemas.microsoft.com/office/drawing/2014/main" id="{F14376F6-9AE5-4892-A68C-37898D00CE1A}"/>
              </a:ext>
            </a:extLst>
          </p:cNvPr>
          <p:cNvSpPr>
            <a:spLocks noGrp="1"/>
          </p:cNvSpPr>
          <p:nvPr>
            <p:ph type="dt" sz="half" idx="10"/>
          </p:nvPr>
        </p:nvSpPr>
        <p:spPr/>
        <p:txBody>
          <a:bodyPr/>
          <a:lstStyle/>
          <a:p>
            <a:fld id="{075B611C-E714-4360-B0F6-AB45B89E7931}" type="datetime4">
              <a:rPr lang="de-CH" smtClean="0"/>
              <a:t>3. Februar 2025</a:t>
            </a:fld>
            <a:endParaRPr lang="de-CH" dirty="0"/>
          </a:p>
        </p:txBody>
      </p:sp>
      <p:sp>
        <p:nvSpPr>
          <p:cNvPr id="5" name="Fußzeilenplatzhalter 4">
            <a:extLst>
              <a:ext uri="{FF2B5EF4-FFF2-40B4-BE49-F238E27FC236}">
                <a16:creationId xmlns:a16="http://schemas.microsoft.com/office/drawing/2014/main" id="{A7EF77DD-EED5-4FC2-BA47-72972050A017}"/>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D4C75415-D371-485A-879F-4C0A2DA94DA3}"/>
              </a:ext>
            </a:extLst>
          </p:cNvPr>
          <p:cNvSpPr>
            <a:spLocks noGrp="1"/>
          </p:cNvSpPr>
          <p:nvPr>
            <p:ph type="sldNum" sz="quarter" idx="12"/>
          </p:nvPr>
        </p:nvSpPr>
        <p:spPr/>
        <p:txBody>
          <a:bodyPr/>
          <a:lstStyle/>
          <a:p>
            <a:fld id="{442AD375-037F-43D0-B059-5172DA06796A}" type="slidenum">
              <a:rPr lang="de-CH" smtClean="0"/>
              <a:pPr/>
              <a:t>80</a:t>
            </a:fld>
            <a:endParaRPr lang="de-CH" dirty="0"/>
          </a:p>
        </p:txBody>
      </p:sp>
    </p:spTree>
    <p:extLst>
      <p:ext uri="{BB962C8B-B14F-4D97-AF65-F5344CB8AC3E}">
        <p14:creationId xmlns:p14="http://schemas.microsoft.com/office/powerpoint/2010/main" val="22624233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402D-8EC9-4253-B7DD-B9F54AA8DFD6}"/>
              </a:ext>
            </a:extLst>
          </p:cNvPr>
          <p:cNvSpPr>
            <a:spLocks noGrp="1"/>
          </p:cNvSpPr>
          <p:nvPr>
            <p:ph type="title"/>
          </p:nvPr>
        </p:nvSpPr>
        <p:spPr/>
        <p:txBody>
          <a:bodyPr/>
          <a:lstStyle/>
          <a:p>
            <a:r>
              <a:rPr lang="de-CH" b="1" dirty="0"/>
              <a:t>Umfrage / Verschiedenes</a:t>
            </a:r>
          </a:p>
        </p:txBody>
      </p:sp>
      <p:sp>
        <p:nvSpPr>
          <p:cNvPr id="3" name="Inhaltsplatzhalter 2">
            <a:extLst>
              <a:ext uri="{FF2B5EF4-FFF2-40B4-BE49-F238E27FC236}">
                <a16:creationId xmlns:a16="http://schemas.microsoft.com/office/drawing/2014/main" id="{80ED0EC0-2C8D-4AD5-A83D-E837F3E5548B}"/>
              </a:ext>
            </a:extLst>
          </p:cNvPr>
          <p:cNvSpPr>
            <a:spLocks noGrp="1"/>
          </p:cNvSpPr>
          <p:nvPr>
            <p:ph idx="1"/>
          </p:nvPr>
        </p:nvSpPr>
        <p:spPr/>
        <p:txBody>
          <a:bodyPr/>
          <a:lstStyle/>
          <a:p>
            <a:endParaRPr lang="de-CH" dirty="0"/>
          </a:p>
          <a:p>
            <a:endParaRPr lang="de-CH" dirty="0"/>
          </a:p>
          <a:p>
            <a:endParaRPr lang="de-CH" dirty="0"/>
          </a:p>
        </p:txBody>
      </p:sp>
      <p:sp>
        <p:nvSpPr>
          <p:cNvPr id="4" name="Datumsplatzhalter 3">
            <a:extLst>
              <a:ext uri="{FF2B5EF4-FFF2-40B4-BE49-F238E27FC236}">
                <a16:creationId xmlns:a16="http://schemas.microsoft.com/office/drawing/2014/main" id="{F14376F6-9AE5-4892-A68C-37898D00CE1A}"/>
              </a:ext>
            </a:extLst>
          </p:cNvPr>
          <p:cNvSpPr>
            <a:spLocks noGrp="1"/>
          </p:cNvSpPr>
          <p:nvPr>
            <p:ph type="dt" sz="half" idx="10"/>
          </p:nvPr>
        </p:nvSpPr>
        <p:spPr/>
        <p:txBody>
          <a:bodyPr/>
          <a:lstStyle/>
          <a:p>
            <a:fld id="{075B611C-E714-4360-B0F6-AB45B89E7931}" type="datetime4">
              <a:rPr lang="de-CH" smtClean="0"/>
              <a:t>3. Februar 2025</a:t>
            </a:fld>
            <a:endParaRPr lang="de-CH" dirty="0"/>
          </a:p>
        </p:txBody>
      </p:sp>
      <p:sp>
        <p:nvSpPr>
          <p:cNvPr id="5" name="Fußzeilenplatzhalter 4">
            <a:extLst>
              <a:ext uri="{FF2B5EF4-FFF2-40B4-BE49-F238E27FC236}">
                <a16:creationId xmlns:a16="http://schemas.microsoft.com/office/drawing/2014/main" id="{A7EF77DD-EED5-4FC2-BA47-72972050A017}"/>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D4C75415-D371-485A-879F-4C0A2DA94DA3}"/>
              </a:ext>
            </a:extLst>
          </p:cNvPr>
          <p:cNvSpPr>
            <a:spLocks noGrp="1"/>
          </p:cNvSpPr>
          <p:nvPr>
            <p:ph type="sldNum" sz="quarter" idx="12"/>
          </p:nvPr>
        </p:nvSpPr>
        <p:spPr/>
        <p:txBody>
          <a:bodyPr/>
          <a:lstStyle/>
          <a:p>
            <a:fld id="{442AD375-037F-43D0-B059-5172DA06796A}" type="slidenum">
              <a:rPr lang="de-CH" smtClean="0"/>
              <a:pPr/>
              <a:t>81</a:t>
            </a:fld>
            <a:endParaRPr lang="de-CH" dirty="0"/>
          </a:p>
        </p:txBody>
      </p:sp>
      <p:pic>
        <p:nvPicPr>
          <p:cNvPr id="7" name="Picture 2" descr="Gruppe von Menschen, die Fragen stellen — Stockfoto">
            <a:extLst>
              <a:ext uri="{FF2B5EF4-FFF2-40B4-BE49-F238E27FC236}">
                <a16:creationId xmlns:a16="http://schemas.microsoft.com/office/drawing/2014/main" id="{9C67E4E7-7B3F-D1C8-5688-685B5CA96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2132856"/>
            <a:ext cx="6120680" cy="351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083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402D-8EC9-4253-B7DD-B9F54AA8DFD6}"/>
              </a:ext>
            </a:extLst>
          </p:cNvPr>
          <p:cNvSpPr>
            <a:spLocks noGrp="1"/>
          </p:cNvSpPr>
          <p:nvPr>
            <p:ph type="title"/>
          </p:nvPr>
        </p:nvSpPr>
        <p:spPr/>
        <p:txBody>
          <a:bodyPr/>
          <a:lstStyle/>
          <a:p>
            <a:r>
              <a:rPr lang="de-CH" b="1" dirty="0"/>
              <a:t>Ende des Webinars</a:t>
            </a:r>
          </a:p>
        </p:txBody>
      </p:sp>
      <p:sp>
        <p:nvSpPr>
          <p:cNvPr id="3" name="Inhaltsplatzhalter 2">
            <a:extLst>
              <a:ext uri="{FF2B5EF4-FFF2-40B4-BE49-F238E27FC236}">
                <a16:creationId xmlns:a16="http://schemas.microsoft.com/office/drawing/2014/main" id="{80ED0EC0-2C8D-4AD5-A83D-E837F3E5548B}"/>
              </a:ext>
            </a:extLst>
          </p:cNvPr>
          <p:cNvSpPr>
            <a:spLocks noGrp="1"/>
          </p:cNvSpPr>
          <p:nvPr>
            <p:ph idx="1"/>
          </p:nvPr>
        </p:nvSpPr>
        <p:spPr/>
        <p:txBody>
          <a:bodyPr/>
          <a:lstStyle/>
          <a:p>
            <a:endParaRPr lang="de-CH" dirty="0"/>
          </a:p>
          <a:p>
            <a:pPr marL="457200" indent="-457200">
              <a:buClr>
                <a:srgbClr val="00B0F0"/>
              </a:buClr>
              <a:buFont typeface="Wingdings" panose="05000000000000000000" pitchFamily="2" charset="2"/>
              <a:buChar char="v"/>
            </a:pPr>
            <a:r>
              <a:rPr lang="de-CH" dirty="0">
                <a:hlinkClick r:id="rId2"/>
              </a:rPr>
              <a:t>https://gelan.ch/de/Erhebungsstellen</a:t>
            </a:r>
            <a:endParaRPr lang="de-CH" dirty="0"/>
          </a:p>
          <a:p>
            <a:pPr marL="457200" indent="-457200">
              <a:buClr>
                <a:srgbClr val="00B0F0"/>
              </a:buClr>
              <a:buFont typeface="Wingdings" panose="05000000000000000000" pitchFamily="2" charset="2"/>
              <a:buChar char="v"/>
            </a:pPr>
            <a:endParaRPr lang="de-CH" dirty="0"/>
          </a:p>
          <a:p>
            <a:pPr marL="457200" indent="-457200">
              <a:buClr>
                <a:srgbClr val="00B0F0"/>
              </a:buClr>
              <a:buFont typeface="Wingdings" panose="05000000000000000000" pitchFamily="2" charset="2"/>
              <a:buChar char="v"/>
            </a:pPr>
            <a:r>
              <a:rPr lang="de-CH" dirty="0">
                <a:hlinkClick r:id="rId3"/>
              </a:rPr>
              <a:t>https://gelan.ch/de/Erhebungen-Bern</a:t>
            </a:r>
            <a:endParaRPr lang="de-CH" dirty="0"/>
          </a:p>
          <a:p>
            <a:pPr marL="457200" indent="-457200">
              <a:buClr>
                <a:srgbClr val="00B0F0"/>
              </a:buClr>
              <a:buFont typeface="Wingdings" panose="05000000000000000000" pitchFamily="2" charset="2"/>
              <a:buChar char="v"/>
            </a:pPr>
            <a:endParaRPr lang="de-CH" dirty="0"/>
          </a:p>
          <a:p>
            <a:pPr marL="457200" indent="-457200">
              <a:buClr>
                <a:srgbClr val="00B0F0"/>
              </a:buClr>
              <a:buFont typeface="Wingdings" panose="05000000000000000000" pitchFamily="2" charset="2"/>
              <a:buChar char="v"/>
            </a:pPr>
            <a:endParaRPr lang="de-CH" dirty="0"/>
          </a:p>
          <a:p>
            <a:pPr>
              <a:buClr>
                <a:srgbClr val="00B0F0"/>
              </a:buClr>
            </a:pPr>
            <a:endParaRPr lang="de-CH" dirty="0"/>
          </a:p>
          <a:p>
            <a:endParaRPr lang="de-CH" dirty="0"/>
          </a:p>
          <a:p>
            <a:endParaRPr lang="de-CH" dirty="0"/>
          </a:p>
        </p:txBody>
      </p:sp>
      <p:sp>
        <p:nvSpPr>
          <p:cNvPr id="4" name="Datumsplatzhalter 3">
            <a:extLst>
              <a:ext uri="{FF2B5EF4-FFF2-40B4-BE49-F238E27FC236}">
                <a16:creationId xmlns:a16="http://schemas.microsoft.com/office/drawing/2014/main" id="{F14376F6-9AE5-4892-A68C-37898D00CE1A}"/>
              </a:ext>
            </a:extLst>
          </p:cNvPr>
          <p:cNvSpPr>
            <a:spLocks noGrp="1"/>
          </p:cNvSpPr>
          <p:nvPr>
            <p:ph type="dt" sz="half" idx="10"/>
          </p:nvPr>
        </p:nvSpPr>
        <p:spPr/>
        <p:txBody>
          <a:bodyPr/>
          <a:lstStyle/>
          <a:p>
            <a:fld id="{075B611C-E714-4360-B0F6-AB45B89E7931}" type="datetime4">
              <a:rPr lang="de-CH" smtClean="0"/>
              <a:t>3. Februar 2025</a:t>
            </a:fld>
            <a:endParaRPr lang="de-CH" dirty="0"/>
          </a:p>
        </p:txBody>
      </p:sp>
      <p:sp>
        <p:nvSpPr>
          <p:cNvPr id="5" name="Fußzeilenplatzhalter 4">
            <a:extLst>
              <a:ext uri="{FF2B5EF4-FFF2-40B4-BE49-F238E27FC236}">
                <a16:creationId xmlns:a16="http://schemas.microsoft.com/office/drawing/2014/main" id="{A7EF77DD-EED5-4FC2-BA47-72972050A017}"/>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D4C75415-D371-485A-879F-4C0A2DA94DA3}"/>
              </a:ext>
            </a:extLst>
          </p:cNvPr>
          <p:cNvSpPr>
            <a:spLocks noGrp="1"/>
          </p:cNvSpPr>
          <p:nvPr>
            <p:ph type="sldNum" sz="quarter" idx="12"/>
          </p:nvPr>
        </p:nvSpPr>
        <p:spPr/>
        <p:txBody>
          <a:bodyPr/>
          <a:lstStyle/>
          <a:p>
            <a:fld id="{442AD375-037F-43D0-B059-5172DA06796A}" type="slidenum">
              <a:rPr lang="de-CH" smtClean="0"/>
              <a:pPr/>
              <a:t>82</a:t>
            </a:fld>
            <a:endParaRPr lang="de-CH" dirty="0"/>
          </a:p>
        </p:txBody>
      </p:sp>
    </p:spTree>
    <p:extLst>
      <p:ext uri="{BB962C8B-B14F-4D97-AF65-F5344CB8AC3E}">
        <p14:creationId xmlns:p14="http://schemas.microsoft.com/office/powerpoint/2010/main" val="2199806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402D-8EC9-4253-B7DD-B9F54AA8DFD6}"/>
              </a:ext>
            </a:extLst>
          </p:cNvPr>
          <p:cNvSpPr>
            <a:spLocks noGrp="1"/>
          </p:cNvSpPr>
          <p:nvPr>
            <p:ph type="title"/>
          </p:nvPr>
        </p:nvSpPr>
        <p:spPr/>
        <p:txBody>
          <a:bodyPr/>
          <a:lstStyle/>
          <a:p>
            <a:r>
              <a:rPr lang="de-CH" b="1" dirty="0"/>
              <a:t>Ende des Webinars</a:t>
            </a:r>
          </a:p>
        </p:txBody>
      </p:sp>
      <p:sp>
        <p:nvSpPr>
          <p:cNvPr id="3" name="Inhaltsplatzhalter 2">
            <a:extLst>
              <a:ext uri="{FF2B5EF4-FFF2-40B4-BE49-F238E27FC236}">
                <a16:creationId xmlns:a16="http://schemas.microsoft.com/office/drawing/2014/main" id="{80ED0EC0-2C8D-4AD5-A83D-E837F3E5548B}"/>
              </a:ext>
            </a:extLst>
          </p:cNvPr>
          <p:cNvSpPr>
            <a:spLocks noGrp="1"/>
          </p:cNvSpPr>
          <p:nvPr>
            <p:ph idx="1"/>
          </p:nvPr>
        </p:nvSpPr>
        <p:spPr>
          <a:xfrm>
            <a:off x="1698060" y="2919415"/>
            <a:ext cx="6738970" cy="2147100"/>
          </a:xfrm>
        </p:spPr>
        <p:txBody>
          <a:bodyPr/>
          <a:lstStyle/>
          <a:p>
            <a:endParaRPr lang="de-CH" dirty="0"/>
          </a:p>
          <a:p>
            <a:pPr>
              <a:buClr>
                <a:srgbClr val="00B0F0"/>
              </a:buClr>
            </a:pPr>
            <a:endParaRPr lang="de-CH" dirty="0"/>
          </a:p>
          <a:p>
            <a:pPr marL="457200" indent="-457200">
              <a:buClr>
                <a:srgbClr val="00B0F0"/>
              </a:buClr>
              <a:buFont typeface="Wingdings" panose="05000000000000000000" pitchFamily="2" charset="2"/>
              <a:buChar char="v"/>
            </a:pPr>
            <a:endParaRPr lang="de-CH" dirty="0"/>
          </a:p>
          <a:p>
            <a:pPr marL="457200" indent="-457200">
              <a:buClr>
                <a:srgbClr val="00B0F0"/>
              </a:buClr>
              <a:buFont typeface="Wingdings" panose="05000000000000000000" pitchFamily="2" charset="2"/>
              <a:buChar char="v"/>
            </a:pPr>
            <a:endParaRPr lang="de-CH" dirty="0"/>
          </a:p>
          <a:p>
            <a:pPr>
              <a:buClr>
                <a:srgbClr val="00B0F0"/>
              </a:buClr>
            </a:pPr>
            <a:endParaRPr lang="de-CH" dirty="0"/>
          </a:p>
          <a:p>
            <a:endParaRPr lang="de-CH" dirty="0"/>
          </a:p>
          <a:p>
            <a:endParaRPr lang="de-CH" dirty="0"/>
          </a:p>
        </p:txBody>
      </p:sp>
      <p:sp>
        <p:nvSpPr>
          <p:cNvPr id="4" name="Datumsplatzhalter 3">
            <a:extLst>
              <a:ext uri="{FF2B5EF4-FFF2-40B4-BE49-F238E27FC236}">
                <a16:creationId xmlns:a16="http://schemas.microsoft.com/office/drawing/2014/main" id="{F14376F6-9AE5-4892-A68C-37898D00CE1A}"/>
              </a:ext>
            </a:extLst>
          </p:cNvPr>
          <p:cNvSpPr>
            <a:spLocks noGrp="1"/>
          </p:cNvSpPr>
          <p:nvPr>
            <p:ph type="dt" sz="half" idx="10"/>
          </p:nvPr>
        </p:nvSpPr>
        <p:spPr/>
        <p:txBody>
          <a:bodyPr/>
          <a:lstStyle/>
          <a:p>
            <a:fld id="{075B611C-E714-4360-B0F6-AB45B89E7931}" type="datetime4">
              <a:rPr lang="de-CH" smtClean="0"/>
              <a:t>3. Februar 2025</a:t>
            </a:fld>
            <a:endParaRPr lang="de-CH" dirty="0"/>
          </a:p>
        </p:txBody>
      </p:sp>
      <p:sp>
        <p:nvSpPr>
          <p:cNvPr id="5" name="Fußzeilenplatzhalter 4">
            <a:extLst>
              <a:ext uri="{FF2B5EF4-FFF2-40B4-BE49-F238E27FC236}">
                <a16:creationId xmlns:a16="http://schemas.microsoft.com/office/drawing/2014/main" id="{A7EF77DD-EED5-4FC2-BA47-72972050A017}"/>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D4C75415-D371-485A-879F-4C0A2DA94DA3}"/>
              </a:ext>
            </a:extLst>
          </p:cNvPr>
          <p:cNvSpPr>
            <a:spLocks noGrp="1"/>
          </p:cNvSpPr>
          <p:nvPr>
            <p:ph type="sldNum" sz="quarter" idx="12"/>
          </p:nvPr>
        </p:nvSpPr>
        <p:spPr/>
        <p:txBody>
          <a:bodyPr/>
          <a:lstStyle/>
          <a:p>
            <a:fld id="{442AD375-037F-43D0-B059-5172DA06796A}" type="slidenum">
              <a:rPr lang="de-CH" smtClean="0"/>
              <a:pPr/>
              <a:t>83</a:t>
            </a:fld>
            <a:endParaRPr lang="de-CH" dirty="0"/>
          </a:p>
        </p:txBody>
      </p:sp>
      <p:pic>
        <p:nvPicPr>
          <p:cNvPr id="1026" name="Picture 2">
            <a:extLst>
              <a:ext uri="{FF2B5EF4-FFF2-40B4-BE49-F238E27FC236}">
                <a16:creationId xmlns:a16="http://schemas.microsoft.com/office/drawing/2014/main" id="{6922F6B1-E11B-33E7-BFBD-71607D5557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96" t="11592" r="16790" b="20812"/>
          <a:stretch/>
        </p:blipFill>
        <p:spPr bwMode="auto">
          <a:xfrm>
            <a:off x="1805008" y="1726240"/>
            <a:ext cx="8570169" cy="493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312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402D-8EC9-4253-B7DD-B9F54AA8DFD6}"/>
              </a:ext>
            </a:extLst>
          </p:cNvPr>
          <p:cNvSpPr>
            <a:spLocks noGrp="1"/>
          </p:cNvSpPr>
          <p:nvPr>
            <p:ph type="title"/>
          </p:nvPr>
        </p:nvSpPr>
        <p:spPr/>
        <p:txBody>
          <a:bodyPr/>
          <a:lstStyle/>
          <a:p>
            <a:r>
              <a:rPr lang="de-CH" b="1" dirty="0"/>
              <a:t>Danke für Ihre Aufmerksamkeit</a:t>
            </a:r>
            <a:br>
              <a:rPr lang="de-CH" b="1" dirty="0"/>
            </a:br>
            <a:br>
              <a:rPr lang="de-CH" b="1" dirty="0"/>
            </a:br>
            <a:br>
              <a:rPr lang="de-CH" b="1" dirty="0"/>
            </a:br>
            <a:br>
              <a:rPr lang="de-CH" b="1" dirty="0"/>
            </a:br>
            <a:endParaRPr lang="de-CH" dirty="0"/>
          </a:p>
        </p:txBody>
      </p:sp>
      <p:sp>
        <p:nvSpPr>
          <p:cNvPr id="3" name="Inhaltsplatzhalter 2">
            <a:extLst>
              <a:ext uri="{FF2B5EF4-FFF2-40B4-BE49-F238E27FC236}">
                <a16:creationId xmlns:a16="http://schemas.microsoft.com/office/drawing/2014/main" id="{80ED0EC0-2C8D-4AD5-A83D-E837F3E5548B}"/>
              </a:ext>
            </a:extLst>
          </p:cNvPr>
          <p:cNvSpPr>
            <a:spLocks noGrp="1"/>
          </p:cNvSpPr>
          <p:nvPr>
            <p:ph idx="1"/>
          </p:nvPr>
        </p:nvSpPr>
        <p:spPr/>
        <p:txBody>
          <a:bodyPr/>
          <a:lstStyle/>
          <a:p>
            <a:endParaRPr lang="de-CH" dirty="0"/>
          </a:p>
          <a:p>
            <a:endParaRPr lang="de-CH" dirty="0"/>
          </a:p>
          <a:p>
            <a:endParaRPr lang="de-CH" dirty="0"/>
          </a:p>
        </p:txBody>
      </p:sp>
      <p:sp>
        <p:nvSpPr>
          <p:cNvPr id="4" name="Datumsplatzhalter 3">
            <a:extLst>
              <a:ext uri="{FF2B5EF4-FFF2-40B4-BE49-F238E27FC236}">
                <a16:creationId xmlns:a16="http://schemas.microsoft.com/office/drawing/2014/main" id="{F14376F6-9AE5-4892-A68C-37898D00CE1A}"/>
              </a:ext>
            </a:extLst>
          </p:cNvPr>
          <p:cNvSpPr>
            <a:spLocks noGrp="1"/>
          </p:cNvSpPr>
          <p:nvPr>
            <p:ph type="dt" sz="half" idx="10"/>
          </p:nvPr>
        </p:nvSpPr>
        <p:spPr/>
        <p:txBody>
          <a:bodyPr/>
          <a:lstStyle/>
          <a:p>
            <a:fld id="{075B611C-E714-4360-B0F6-AB45B89E7931}" type="datetime4">
              <a:rPr lang="de-CH" smtClean="0"/>
              <a:t>3. Februar 2025</a:t>
            </a:fld>
            <a:endParaRPr lang="de-CH" dirty="0"/>
          </a:p>
        </p:txBody>
      </p:sp>
      <p:sp>
        <p:nvSpPr>
          <p:cNvPr id="5" name="Fußzeilenplatzhalter 4">
            <a:extLst>
              <a:ext uri="{FF2B5EF4-FFF2-40B4-BE49-F238E27FC236}">
                <a16:creationId xmlns:a16="http://schemas.microsoft.com/office/drawing/2014/main" id="{A7EF77DD-EED5-4FC2-BA47-72972050A017}"/>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D4C75415-D371-485A-879F-4C0A2DA94DA3}"/>
              </a:ext>
            </a:extLst>
          </p:cNvPr>
          <p:cNvSpPr>
            <a:spLocks noGrp="1"/>
          </p:cNvSpPr>
          <p:nvPr>
            <p:ph type="sldNum" sz="quarter" idx="12"/>
          </p:nvPr>
        </p:nvSpPr>
        <p:spPr/>
        <p:txBody>
          <a:bodyPr/>
          <a:lstStyle/>
          <a:p>
            <a:fld id="{442AD375-037F-43D0-B059-5172DA06796A}" type="slidenum">
              <a:rPr lang="de-CH" smtClean="0"/>
              <a:pPr/>
              <a:t>84</a:t>
            </a:fld>
            <a:endParaRPr lang="de-CH" dirty="0"/>
          </a:p>
        </p:txBody>
      </p:sp>
      <p:pic>
        <p:nvPicPr>
          <p:cNvPr id="1026" name="Grafik 4">
            <a:extLst>
              <a:ext uri="{FF2B5EF4-FFF2-40B4-BE49-F238E27FC236}">
                <a16:creationId xmlns:a16="http://schemas.microsoft.com/office/drawing/2014/main" id="{096B9B37-225E-0D28-0307-E7021A131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29"/>
          <a:stretch/>
        </p:blipFill>
        <p:spPr bwMode="auto">
          <a:xfrm>
            <a:off x="838200" y="2185444"/>
            <a:ext cx="6769968" cy="39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4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76D86-7A9D-08D5-7394-D784E198626D}"/>
              </a:ext>
            </a:extLst>
          </p:cNvPr>
          <p:cNvSpPr>
            <a:spLocks noGrp="1"/>
          </p:cNvSpPr>
          <p:nvPr>
            <p:ph type="title"/>
          </p:nvPr>
        </p:nvSpPr>
        <p:spPr/>
        <p:txBody>
          <a:bodyPr/>
          <a:lstStyle/>
          <a:p>
            <a:r>
              <a:rPr lang="de-CH" b="1" dirty="0"/>
              <a:t>1. Allgemeine Information</a:t>
            </a:r>
            <a:br>
              <a:rPr lang="de-CH" b="1" dirty="0"/>
            </a:br>
            <a:r>
              <a:rPr lang="de-CH" sz="2800" dirty="0"/>
              <a:t>Termine 2025</a:t>
            </a:r>
            <a:endParaRPr lang="de-CH" dirty="0"/>
          </a:p>
        </p:txBody>
      </p:sp>
      <p:sp>
        <p:nvSpPr>
          <p:cNvPr id="3" name="Inhaltsplatzhalter 2">
            <a:extLst>
              <a:ext uri="{FF2B5EF4-FFF2-40B4-BE49-F238E27FC236}">
                <a16:creationId xmlns:a16="http://schemas.microsoft.com/office/drawing/2014/main" id="{3E699E21-E3A1-74B1-4240-E868163E02BC}"/>
              </a:ext>
            </a:extLst>
          </p:cNvPr>
          <p:cNvSpPr>
            <a:spLocks noGrp="1"/>
          </p:cNvSpPr>
          <p:nvPr>
            <p:ph idx="1"/>
          </p:nvPr>
        </p:nvSpPr>
        <p:spPr>
          <a:xfrm>
            <a:off x="834312" y="2184817"/>
            <a:ext cx="10983913" cy="4672731"/>
          </a:xfrm>
        </p:spPr>
        <p:txBody>
          <a:bodyPr/>
          <a:lstStyle/>
          <a:p>
            <a:pPr eaLnBrk="1" hangingPunct="1">
              <a:lnSpc>
                <a:spcPct val="100000"/>
              </a:lnSpc>
              <a:spcBef>
                <a:spcPts val="600"/>
              </a:spcBef>
              <a:spcAft>
                <a:spcPts val="600"/>
              </a:spcAft>
            </a:pPr>
            <a:r>
              <a:rPr lang="de-CH" altLang="de-DE" dirty="0"/>
              <a:t>Stichtagserhebung</a:t>
            </a:r>
          </a:p>
          <a:p>
            <a:pPr marL="457200" indent="-457200" eaLnBrk="1" hangingPunct="1">
              <a:lnSpc>
                <a:spcPct val="100000"/>
              </a:lnSpc>
              <a:spcBef>
                <a:spcPts val="600"/>
              </a:spcBef>
              <a:spcAft>
                <a:spcPts val="600"/>
              </a:spcAft>
              <a:buFont typeface="Arial" panose="020B0604020202020204" pitchFamily="34" charset="0"/>
              <a:buChar char="•"/>
            </a:pPr>
            <a:r>
              <a:rPr lang="de-CH" altLang="de-DE" dirty="0"/>
              <a:t>Stichtagserhebungen vom 7. bis 27. Februar 2025</a:t>
            </a:r>
          </a:p>
          <a:p>
            <a:pPr marL="457200" indent="-457200" eaLnBrk="1" hangingPunct="1">
              <a:lnSpc>
                <a:spcPct val="100000"/>
              </a:lnSpc>
              <a:spcBef>
                <a:spcPts val="600"/>
              </a:spcBef>
              <a:spcAft>
                <a:spcPts val="600"/>
              </a:spcAft>
              <a:buFont typeface="Arial" panose="020B0604020202020204" pitchFamily="34" charset="0"/>
              <a:buChar char="•"/>
            </a:pPr>
            <a:r>
              <a:rPr lang="de-CH" altLang="de-DE" dirty="0"/>
              <a:t>Anwendung bleibt nach Ende des Erhebungszeitfenster wie folgt offen: bis 17.3.2025 für Erhebungsstellen</a:t>
            </a:r>
          </a:p>
          <a:p>
            <a:pPr marL="457200" indent="-457200" eaLnBrk="1" hangingPunct="1">
              <a:lnSpc>
                <a:spcPct val="100000"/>
              </a:lnSpc>
              <a:spcBef>
                <a:spcPts val="600"/>
              </a:spcBef>
              <a:spcAft>
                <a:spcPts val="600"/>
              </a:spcAft>
              <a:buFont typeface="Arial" panose="020B0604020202020204" pitchFamily="34" charset="0"/>
              <a:buChar char="•"/>
            </a:pPr>
            <a:r>
              <a:rPr lang="de-CH" altLang="de-DE" dirty="0"/>
              <a:t>Achtung: Beim Freischalten von abgeschlossenen Erhebungen ist dies zu beachten</a:t>
            </a:r>
          </a:p>
          <a:p>
            <a:endParaRPr lang="de-CH" dirty="0"/>
          </a:p>
        </p:txBody>
      </p:sp>
      <p:sp>
        <p:nvSpPr>
          <p:cNvPr id="4" name="Datumsplatzhalter 3">
            <a:extLst>
              <a:ext uri="{FF2B5EF4-FFF2-40B4-BE49-F238E27FC236}">
                <a16:creationId xmlns:a16="http://schemas.microsoft.com/office/drawing/2014/main" id="{19C4654E-CD99-5AC0-CD4C-1C9FD9B59601}"/>
              </a:ext>
            </a:extLst>
          </p:cNvPr>
          <p:cNvSpPr>
            <a:spLocks noGrp="1"/>
          </p:cNvSpPr>
          <p:nvPr>
            <p:ph type="dt" sz="half" idx="10"/>
          </p:nvPr>
        </p:nvSpPr>
        <p:spPr/>
        <p:txBody>
          <a:bodyPr/>
          <a:lstStyle/>
          <a:p>
            <a:fld id="{74B8EF3F-82B3-4CB2-B551-A5FCEA334651}" type="datetime4">
              <a:rPr lang="de-CH" smtClean="0"/>
              <a:t>3. Februar 2025</a:t>
            </a:fld>
            <a:endParaRPr lang="de-CH" dirty="0"/>
          </a:p>
        </p:txBody>
      </p:sp>
      <p:sp>
        <p:nvSpPr>
          <p:cNvPr id="5" name="Fußzeilenplatzhalter 4">
            <a:extLst>
              <a:ext uri="{FF2B5EF4-FFF2-40B4-BE49-F238E27FC236}">
                <a16:creationId xmlns:a16="http://schemas.microsoft.com/office/drawing/2014/main" id="{93119365-E945-54F3-97F9-8E09E32A4603}"/>
              </a:ext>
            </a:extLst>
          </p:cNvPr>
          <p:cNvSpPr>
            <a:spLocks noGrp="1"/>
          </p:cNvSpPr>
          <p:nvPr>
            <p:ph type="ftr" sz="quarter" idx="11"/>
          </p:nvPr>
        </p:nvSpPr>
        <p:spPr/>
        <p:txBody>
          <a:bodyPr/>
          <a:lstStyle/>
          <a:p>
            <a:r>
              <a:rPr lang="de-CH"/>
              <a:t>Klassifizierung: intern / vertraulich / geheim</a:t>
            </a:r>
            <a:endParaRPr lang="de-CH" dirty="0"/>
          </a:p>
        </p:txBody>
      </p:sp>
      <p:sp>
        <p:nvSpPr>
          <p:cNvPr id="6" name="Foliennummernplatzhalter 5">
            <a:extLst>
              <a:ext uri="{FF2B5EF4-FFF2-40B4-BE49-F238E27FC236}">
                <a16:creationId xmlns:a16="http://schemas.microsoft.com/office/drawing/2014/main" id="{52AC6AA1-D944-2702-AC0E-5F9D9231D200}"/>
              </a:ext>
            </a:extLst>
          </p:cNvPr>
          <p:cNvSpPr>
            <a:spLocks noGrp="1"/>
          </p:cNvSpPr>
          <p:nvPr>
            <p:ph type="sldNum" sz="quarter" idx="12"/>
          </p:nvPr>
        </p:nvSpPr>
        <p:spPr/>
        <p:txBody>
          <a:bodyPr/>
          <a:lstStyle/>
          <a:p>
            <a:fld id="{442AD375-037F-43D0-B059-5172DA06796A}" type="slidenum">
              <a:rPr lang="de-CH" smtClean="0"/>
              <a:pPr/>
              <a:t>9</a:t>
            </a:fld>
            <a:endParaRPr lang="de-CH" dirty="0"/>
          </a:p>
        </p:txBody>
      </p:sp>
    </p:spTree>
    <p:extLst>
      <p:ext uri="{BB962C8B-B14F-4D97-AF65-F5344CB8AC3E}">
        <p14:creationId xmlns:p14="http://schemas.microsoft.com/office/powerpoint/2010/main" val="530782953"/>
      </p:ext>
    </p:extLst>
  </p:cSld>
  <p:clrMapOvr>
    <a:masterClrMapping/>
  </p:clrMapOvr>
</p:sld>
</file>

<file path=ppt/theme/theme1.xml><?xml version="1.0" encoding="utf-8"?>
<a:theme xmlns:a="http://schemas.openxmlformats.org/drawingml/2006/main" name="Benutzerdefiniertes Design">
  <a:themeElements>
    <a:clrScheme name="Kanton Bern">
      <a:dk1>
        <a:sysClr val="windowText" lastClr="000000"/>
      </a:dk1>
      <a:lt1>
        <a:sysClr val="window" lastClr="FFFFFF"/>
      </a:lt1>
      <a:dk2>
        <a:srgbClr val="63737B"/>
      </a:dk2>
      <a:lt2>
        <a:srgbClr val="B1B9BD"/>
      </a:lt2>
      <a:accent1>
        <a:srgbClr val="3C505A"/>
      </a:accent1>
      <a:accent2>
        <a:srgbClr val="96D7F0"/>
      </a:accent2>
      <a:accent3>
        <a:srgbClr val="A0C7A0"/>
      </a:accent3>
      <a:accent4>
        <a:srgbClr val="E1D2C6"/>
      </a:accent4>
      <a:accent5>
        <a:srgbClr val="644B41"/>
      </a:accent5>
      <a:accent6>
        <a:srgbClr val="EA161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owerPoint DE.potx" id="{E35E844B-C969-45C1-85DE-B7ED56A30097}" vid="{9CD5C389-EEA3-4CD9-ADDA-01A292F3BE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4964</Words>
  <Application>Microsoft Office PowerPoint</Application>
  <PresentationFormat>Breitbild</PresentationFormat>
  <Paragraphs>914</Paragraphs>
  <Slides>84</Slides>
  <Notes>47</Notes>
  <HiddenSlides>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84</vt:i4>
      </vt:variant>
    </vt:vector>
  </HeadingPairs>
  <TitlesOfParts>
    <vt:vector size="89" baseType="lpstr">
      <vt:lpstr>Arial</vt:lpstr>
      <vt:lpstr>Frutiger Neue</vt:lpstr>
      <vt:lpstr>Palatino Linotype</vt:lpstr>
      <vt:lpstr>Wingdings</vt:lpstr>
      <vt:lpstr>Benutzerdefiniertes Design</vt:lpstr>
      <vt:lpstr>Stichtagserhebung 2025</vt:lpstr>
      <vt:lpstr>PowerPoint-Präsentation</vt:lpstr>
      <vt:lpstr>Inhalt</vt:lpstr>
      <vt:lpstr>Inhalt</vt:lpstr>
      <vt:lpstr>1. Allgemeine Information Personelles</vt:lpstr>
      <vt:lpstr>1. Allgemeine Information Projet GELAN NeuAIS </vt:lpstr>
      <vt:lpstr>1. Allgemeine Information GELAN-Projekt NeuAIS</vt:lpstr>
      <vt:lpstr>1. Allgemeine Information Termine 2025</vt:lpstr>
      <vt:lpstr>1. Allgemeine Information Termine 2025</vt:lpstr>
      <vt:lpstr>1. Allgemeine Informationen</vt:lpstr>
      <vt:lpstr>1. Allgemeine Information Termine 2025</vt:lpstr>
      <vt:lpstr>1. Allgemeine Information Termine 2025</vt:lpstr>
      <vt:lpstr>1. Allgemeine Information Nichteinhaltung der Termine</vt:lpstr>
      <vt:lpstr>1. Allgemeine Information Änderungen GELAN</vt:lpstr>
      <vt:lpstr>Inhalt</vt:lpstr>
      <vt:lpstr>2. Aktuelles aus den Biodiversitätsmassnahmen Häufigste Sanktionen bei den Biodiversitätsmassnahmen 2024</vt:lpstr>
      <vt:lpstr>2. Aktuelles aus den Biodiversitätsmassnahmen Häufigste Sanktionen bei den Biodiversitätsmassnahmen 2024</vt:lpstr>
      <vt:lpstr>2. Aktuelles aus den Biodiversitätsmassnahmen Beiträge für Hochstammbäume</vt:lpstr>
      <vt:lpstr>2. Aktuelles aus den Biodiversitätsmassnahmen Checkliste zur Beurteilung der fachgerechten Baumpflege</vt:lpstr>
      <vt:lpstr>2. Aktuelles aus den Biodiversitätsmassnahmen Bewirtschaftung Krautsaum bei Hecken</vt:lpstr>
      <vt:lpstr>2. Aktuelles aus den Biodiversitätsmassnahmen Rückführung alter Brachen</vt:lpstr>
      <vt:lpstr>2. Aktuelles aus den Biodiversitätsmassnahmen Einjähriges Berufkraut </vt:lpstr>
      <vt:lpstr>2. Aktuelles aus den Biodiversitätsmassnahmen Kanadisches Berufkraut </vt:lpstr>
      <vt:lpstr>2. Aktuelles aus den Biodiversitätsmassnahmen Kanadische Goldrute </vt:lpstr>
      <vt:lpstr>2. Aktuelles aus den Biodiversitätsmassnahmen Weitere wichtige invasive Neophyten </vt:lpstr>
      <vt:lpstr>2. Aktuelles aus den Biodiversitätsmassnahmen Problempflanzen in Buntbrachen </vt:lpstr>
      <vt:lpstr>2. Aktuelles aus den Biodiversitätsmassnahmen Problempflanzen in Buntbrachen </vt:lpstr>
      <vt:lpstr>2. Aktuelles aus den Biodiversitätsmassnahmen Wann ist ein Einzelbaum ein Einzelbaum? </vt:lpstr>
      <vt:lpstr>2. Aktuelles aus den Biodiversitätsmassnahmen Wann ist ein Einzelbaum ein Einzelbaum? </vt:lpstr>
      <vt:lpstr>2. Aktuelles aus den Biodiversitätsmassnahmen Wann ist ein Einzelbaum ein Einzelbaum? </vt:lpstr>
      <vt:lpstr>2. Aktuelles aus den Biodiversitätsmassnahmen Getreide in weiten Reihen</vt:lpstr>
      <vt:lpstr>Inhalt</vt:lpstr>
      <vt:lpstr>3. Aktuelles aus den Sömmerungsbeiträgen </vt:lpstr>
      <vt:lpstr>3. Aktuelles aus den Sömmerungsbeiträgen Einzelbetrieblicher Herdenschutzbeitrag</vt:lpstr>
      <vt:lpstr>3. Aktuelles aus den Sömmerungsbeiträgen Einzelbetrieblicher Herdenschutzbeitrag</vt:lpstr>
      <vt:lpstr>3. Aktuelles aus den Sömmerungsbeiträgen Tiermeldungen</vt:lpstr>
      <vt:lpstr>3. Aktuelles aus den Sömmerungsbeiträgen Tiermeldungen</vt:lpstr>
      <vt:lpstr>3. Aktuelles aus den Sömmerungsbeiträgen </vt:lpstr>
      <vt:lpstr>Inhalt</vt:lpstr>
      <vt:lpstr>4. Vollzug weiterer Massnahmen Effizienter N-Einsatz im Ackerbau </vt:lpstr>
      <vt:lpstr>4. Vollzug weiterer Massnahmen Abschwemmung und Abdrift </vt:lpstr>
      <vt:lpstr>4. Vollzug weiterer Massnahmen Bodenbedeckung: Neues Formular </vt:lpstr>
      <vt:lpstr>Inhalt</vt:lpstr>
      <vt:lpstr>5. Input Waldabteilung: Waldfestsetzung   </vt:lpstr>
      <vt:lpstr>Inhalt</vt:lpstr>
      <vt:lpstr>INFORAMA informiert 2025</vt:lpstr>
      <vt:lpstr>INFORAMA informiert 2025</vt:lpstr>
      <vt:lpstr>INFORAMA informiert 2025</vt:lpstr>
      <vt:lpstr>INFORAMA informiert 2025</vt:lpstr>
      <vt:lpstr>WhatsApp Status Erhebungsstellen</vt:lpstr>
      <vt:lpstr>Inhalt</vt:lpstr>
      <vt:lpstr>7. Informationen Abteilung Pflanzenschutz   </vt:lpstr>
      <vt:lpstr>Informationen der Fachstellen Boden und Pflanzenschutz</vt:lpstr>
      <vt:lpstr>Sonderbewilligungen</vt:lpstr>
      <vt:lpstr>Fachbewilligung (FABE) – Was ist neu?</vt:lpstr>
      <vt:lpstr>Fachbewilligung (FABE)</vt:lpstr>
      <vt:lpstr>Änderungen Pflanzenschutzmittel</vt:lpstr>
      <vt:lpstr>Maiswurzelbohrer – Massnahmen 2025</vt:lpstr>
      <vt:lpstr>Erosionsvollzug (USG, DZV)</vt:lpstr>
      <vt:lpstr>Inhalt</vt:lpstr>
      <vt:lpstr>8. Informationen Abteilung Naturförderung   </vt:lpstr>
      <vt:lpstr>8. Informationen Abteilung Naturförderung   </vt:lpstr>
      <vt:lpstr>PowerPoint-Präsentation</vt:lpstr>
      <vt:lpstr>Überprüfungen Inventarobjekte</vt:lpstr>
      <vt:lpstr>Erkenntnisse aus drei Jahren Überprüfungen</vt:lpstr>
      <vt:lpstr>Anpassungen an den Perimetern</vt:lpstr>
      <vt:lpstr>Anzahl Beeinträchtigungen 2024 (390 Objekte)</vt:lpstr>
      <vt:lpstr>Weiteres Vorgehen ab 2024</vt:lpstr>
      <vt:lpstr>PowerPoint-Präsentation</vt:lpstr>
      <vt:lpstr>Unterscheidung variable/ konstante Nutzung</vt:lpstr>
      <vt:lpstr>Halbschürig genutzte Wiese (Bsp. Wildheu)</vt:lpstr>
      <vt:lpstr>Nicht jährlich genutzte Streuefläche</vt:lpstr>
      <vt:lpstr>Witterungsbedingt nicht genutzte Vertragsfläche</vt:lpstr>
      <vt:lpstr>Witterungsbedingt nicht genutzte Vertragsfläche</vt:lpstr>
      <vt:lpstr>PowerPoint-Präsentation</vt:lpstr>
      <vt:lpstr>Übergangsphase Vernetzungsprojekte 01.01.2025 – 31.12.2027</vt:lpstr>
      <vt:lpstr>Verlängerung Landschaftsqualitätsprojekte bis 31.12.2027</vt:lpstr>
      <vt:lpstr>Inhalt</vt:lpstr>
      <vt:lpstr>9. Informationen Amt für Veterinärwesen Sanierung Moderhinke </vt:lpstr>
      <vt:lpstr>Kontakt</vt:lpstr>
      <vt:lpstr>Umfrage / Verschiedenes</vt:lpstr>
      <vt:lpstr>Ende des Webinars</vt:lpstr>
      <vt:lpstr>Ende des Webinars</vt:lpstr>
      <vt:lpstr>Danke für Ihre Aufmerksamkeit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(maximal 2 Zeilen)</dc:title>
  <dc:creator>Schwarz Michèle, WEU-LANAT-ADZ</dc:creator>
  <dc:description>V02-2022-06-13</dc:description>
  <cp:lastModifiedBy>Imfeld Maya, WEU-LANAT-ADZ</cp:lastModifiedBy>
  <cp:revision>118</cp:revision>
  <cp:lastPrinted>2018-09-06T06:44:02Z</cp:lastPrinted>
  <dcterms:created xsi:type="dcterms:W3CDTF">2024-10-29T15:01:36Z</dcterms:created>
  <dcterms:modified xsi:type="dcterms:W3CDTF">2025-02-03T08:31:33Z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975e331-728c-44f3-94f0-8a21f81ecf1c_Enabled">
    <vt:lpwstr>true</vt:lpwstr>
  </property>
  <property fmtid="{D5CDD505-2E9C-101B-9397-08002B2CF9AE}" pid="3" name="MSIP_Label_a975e331-728c-44f3-94f0-8a21f81ecf1c_SetDate">
    <vt:lpwstr>2025-01-14T06:07:21Z</vt:lpwstr>
  </property>
  <property fmtid="{D5CDD505-2E9C-101B-9397-08002B2CF9AE}" pid="4" name="MSIP_Label_a975e331-728c-44f3-94f0-8a21f81ecf1c_Method">
    <vt:lpwstr>Privileged</vt:lpwstr>
  </property>
  <property fmtid="{D5CDD505-2E9C-101B-9397-08002B2CF9AE}" pid="5" name="MSIP_Label_a975e331-728c-44f3-94f0-8a21f81ecf1c_Name">
    <vt:lpwstr>INTERN</vt:lpwstr>
  </property>
  <property fmtid="{D5CDD505-2E9C-101B-9397-08002B2CF9AE}" pid="6" name="MSIP_Label_a975e331-728c-44f3-94f0-8a21f81ecf1c_SiteId">
    <vt:lpwstr>cb96f99a-a111-42d7-9f65-e111197ba4bb</vt:lpwstr>
  </property>
  <property fmtid="{D5CDD505-2E9C-101B-9397-08002B2CF9AE}" pid="7" name="MSIP_Label_a975e331-728c-44f3-94f0-8a21f81ecf1c_ActionId">
    <vt:lpwstr>c2fc8796-263c-4720-bd8a-0120e2de4f3f</vt:lpwstr>
  </property>
  <property fmtid="{D5CDD505-2E9C-101B-9397-08002B2CF9AE}" pid="8" name="MSIP_Label_a975e331-728c-44f3-94f0-8a21f81ecf1c_ContentBits">
    <vt:lpwstr>0</vt:lpwstr>
  </property>
</Properties>
</file>